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96" r:id="rId2"/>
    <p:sldId id="624" r:id="rId3"/>
    <p:sldId id="625" r:id="rId4"/>
    <p:sldId id="480" r:id="rId5"/>
    <p:sldId id="628" r:id="rId6"/>
    <p:sldId id="481" r:id="rId7"/>
    <p:sldId id="627" r:id="rId8"/>
    <p:sldId id="488" r:id="rId9"/>
    <p:sldId id="633" r:id="rId10"/>
    <p:sldId id="638" r:id="rId11"/>
    <p:sldId id="641" r:id="rId12"/>
    <p:sldId id="642" r:id="rId13"/>
    <p:sldId id="643" r:id="rId14"/>
    <p:sldId id="646" r:id="rId15"/>
    <p:sldId id="647" r:id="rId16"/>
    <p:sldId id="834" r:id="rId17"/>
    <p:sldId id="649" r:id="rId18"/>
    <p:sldId id="650" r:id="rId19"/>
    <p:sldId id="651" r:id="rId20"/>
    <p:sldId id="652" r:id="rId21"/>
    <p:sldId id="702" r:id="rId22"/>
    <p:sldId id="734" r:id="rId23"/>
    <p:sldId id="799" r:id="rId24"/>
    <p:sldId id="398" r:id="rId25"/>
    <p:sldId id="917" r:id="rId26"/>
    <p:sldId id="843" r:id="rId27"/>
    <p:sldId id="695" r:id="rId28"/>
    <p:sldId id="849" r:id="rId29"/>
    <p:sldId id="850" r:id="rId30"/>
    <p:sldId id="855" r:id="rId31"/>
    <p:sldId id="903" r:id="rId32"/>
    <p:sldId id="393" r:id="rId33"/>
    <p:sldId id="281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111" d="100"/>
          <a:sy n="111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8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5D7F5-8AEA-449C-A025-553F5BF4FAA8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85462-099F-4B29-8F19-522AC5D67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781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DAA1-2954-413D-BCB8-700D4689855B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B319-4702-4165-8EBD-8818376858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DAA1-2954-413D-BCB8-700D4689855B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B319-4702-4165-8EBD-8818376858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DAA1-2954-413D-BCB8-700D4689855B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B319-4702-4165-8EBD-8818376858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0100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44" b="1">
                <a:solidFill>
                  <a:srgbClr val="0074A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44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929"/>
            <a:r>
              <a:rPr lang="ru-RU" spc="14"/>
              <a:t> </a:t>
            </a:r>
            <a:endParaRPr lang="ru-RU" spc="7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9193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DAA1-2954-413D-BCB8-700D4689855B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B319-4702-4165-8EBD-8818376858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DAA1-2954-413D-BCB8-700D4689855B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B319-4702-4165-8EBD-8818376858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DAA1-2954-413D-BCB8-700D4689855B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B319-4702-4165-8EBD-8818376858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DAA1-2954-413D-BCB8-700D4689855B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B319-4702-4165-8EBD-8818376858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DAA1-2954-413D-BCB8-700D4689855B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B319-4702-4165-8EBD-8818376858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DAA1-2954-413D-BCB8-700D4689855B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B319-4702-4165-8EBD-8818376858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DAA1-2954-413D-BCB8-700D4689855B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B319-4702-4165-8EBD-8818376858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DAA1-2954-413D-BCB8-700D4689855B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B319-4702-4165-8EBD-8818376858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ADAA1-2954-413D-BCB8-700D4689855B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1B319-4702-4165-8EBD-8818376858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8" r:id="rId12"/>
    <p:sldLayoutId id="214748368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jp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7.jp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8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1.jpe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.pn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3.png"/><Relationship Id="rId10" Type="http://schemas.openxmlformats.org/officeDocument/2006/relationships/image" Target="../media/image5.png"/><Relationship Id="rId4" Type="http://schemas.openxmlformats.org/officeDocument/2006/relationships/hyperlink" Target="http://www.mybex.ru/" TargetMode="Externa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34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7.png"/><Relationship Id="rId11" Type="http://schemas.openxmlformats.org/officeDocument/2006/relationships/image" Target="../media/image5.png"/><Relationship Id="rId5" Type="http://schemas.openxmlformats.org/officeDocument/2006/relationships/image" Target="../media/image36.png"/><Relationship Id="rId10" Type="http://schemas.openxmlformats.org/officeDocument/2006/relationships/image" Target="../media/image4.png"/><Relationship Id="rId4" Type="http://schemas.openxmlformats.org/officeDocument/2006/relationships/image" Target="../media/image35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www.mybex.ru/" TargetMode="Externa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www.mybex.ru/" TargetMode="Externa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45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hyperlink" Target="http://www.mybex.ru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47.png"/><Relationship Id="rId10" Type="http://schemas.openxmlformats.org/officeDocument/2006/relationships/image" Target="../media/image4.png"/><Relationship Id="rId4" Type="http://schemas.openxmlformats.org/officeDocument/2006/relationships/image" Target="../media/image46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wmf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8.pn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0.png"/><Relationship Id="rId10" Type="http://schemas.openxmlformats.org/officeDocument/2006/relationships/image" Target="../media/image5.png"/><Relationship Id="rId4" Type="http://schemas.openxmlformats.org/officeDocument/2006/relationships/image" Target="../media/image49.pn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1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8.png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2.pn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1.png"/><Relationship Id="rId10" Type="http://schemas.openxmlformats.org/officeDocument/2006/relationships/image" Target="../media/image5.png"/><Relationship Id="rId4" Type="http://schemas.openxmlformats.org/officeDocument/2006/relationships/image" Target="../media/image53.png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4.jpe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1.png"/><Relationship Id="rId10" Type="http://schemas.openxmlformats.org/officeDocument/2006/relationships/image" Target="../media/image5.png"/><Relationship Id="rId4" Type="http://schemas.openxmlformats.org/officeDocument/2006/relationships/image" Target="../media/image55.jpeg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56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59.png"/><Relationship Id="rId11" Type="http://schemas.openxmlformats.org/officeDocument/2006/relationships/image" Target="../media/image5.png"/><Relationship Id="rId5" Type="http://schemas.openxmlformats.org/officeDocument/2006/relationships/image" Target="../media/image58.png"/><Relationship Id="rId10" Type="http://schemas.openxmlformats.org/officeDocument/2006/relationships/image" Target="../media/image4.png"/><Relationship Id="rId4" Type="http://schemas.openxmlformats.org/officeDocument/2006/relationships/image" Target="../media/image57.jpeg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9.jpe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1.png"/><Relationship Id="rId10" Type="http://schemas.openxmlformats.org/officeDocument/2006/relationships/image" Target="../media/image5.png"/><Relationship Id="rId4" Type="http://schemas.openxmlformats.org/officeDocument/2006/relationships/image" Target="../media/image70.jpeg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3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12" Type="http://schemas.openxmlformats.org/officeDocument/2006/relationships/image" Target="../media/image2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jpe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15.jpeg"/><Relationship Id="rId15" Type="http://schemas.openxmlformats.org/officeDocument/2006/relationships/image" Target="../media/image5.pn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ybex.ru/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78.png"/><Relationship Id="rId11" Type="http://schemas.openxmlformats.org/officeDocument/2006/relationships/image" Target="../media/image3.png"/><Relationship Id="rId5" Type="http://schemas.openxmlformats.org/officeDocument/2006/relationships/image" Target="../media/image77.png"/><Relationship Id="rId10" Type="http://schemas.openxmlformats.org/officeDocument/2006/relationships/image" Target="../media/image2.wmf"/><Relationship Id="rId4" Type="http://schemas.openxmlformats.org/officeDocument/2006/relationships/image" Target="../media/image76.png"/><Relationship Id="rId9" Type="http://schemas.openxmlformats.org/officeDocument/2006/relationships/oleObject" Target="../embeddings/oleObject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80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267460"/>
              </p:ext>
            </p:extLst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CorelDRAW" r:id="rId3" imgW="2473560" imgH="1393560" progId="CorelDraw.Graphic.16">
                  <p:embed/>
                </p:oleObj>
              </mc:Choice>
              <mc:Fallback>
                <p:oleObj name="CorelDRAW" r:id="rId3" imgW="2473560" imgH="1393560" progId="CorelDraw.Graphic.16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414616" y="715954"/>
            <a:ext cx="4757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Группа компаний </a:t>
            </a:r>
            <a:r>
              <a:rPr lang="en-US" sz="2400" dirty="0">
                <a:solidFill>
                  <a:schemeClr val="bg1"/>
                </a:solidFill>
              </a:rPr>
              <a:t>“BEAUTY EXPERT”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object 4"/>
          <p:cNvSpPr txBox="1"/>
          <p:nvPr/>
        </p:nvSpPr>
        <p:spPr>
          <a:xfrm>
            <a:off x="0" y="2132856"/>
            <a:ext cx="12192000" cy="88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2774" algn="ctr"/>
            <a:r>
              <a:rPr sz="3797" b="1" dirty="0">
                <a:solidFill>
                  <a:srgbClr val="44B0E4"/>
                </a:solidFill>
                <a:latin typeface="Arial"/>
                <a:cs typeface="Arial"/>
              </a:rPr>
              <a:t>ТРЕДЛИ</a:t>
            </a:r>
            <a:r>
              <a:rPr sz="3797" b="1" spc="-193" dirty="0">
                <a:solidFill>
                  <a:srgbClr val="44B0E4"/>
                </a:solidFill>
                <a:latin typeface="Arial"/>
                <a:cs typeface="Arial"/>
              </a:rPr>
              <a:t>Ф</a:t>
            </a:r>
            <a:r>
              <a:rPr sz="3797" b="1" dirty="0">
                <a:solidFill>
                  <a:srgbClr val="44B0E4"/>
                </a:solidFill>
                <a:latin typeface="Arial"/>
                <a:cs typeface="Arial"/>
              </a:rPr>
              <a:t>ТИНГ</a:t>
            </a:r>
            <a:endParaRPr sz="3797" dirty="0">
              <a:latin typeface="Arial"/>
              <a:cs typeface="Arial"/>
            </a:endParaRPr>
          </a:p>
          <a:p>
            <a:pPr marL="8929" algn="ctr"/>
            <a:r>
              <a:rPr lang="ru-RU" sz="1969" spc="18" dirty="0">
                <a:solidFill>
                  <a:srgbClr val="44B0E4"/>
                </a:solidFill>
                <a:latin typeface="Arial"/>
                <a:cs typeface="Arial"/>
              </a:rPr>
              <a:t>Имплантация линейных, спиральных и игольчатых </a:t>
            </a:r>
            <a:r>
              <a:rPr lang="ru-RU" sz="1969" spc="18" dirty="0" err="1">
                <a:solidFill>
                  <a:srgbClr val="44B0E4"/>
                </a:solidFill>
                <a:latin typeface="Arial"/>
                <a:cs typeface="Arial"/>
              </a:rPr>
              <a:t>мезонитей</a:t>
            </a:r>
            <a:r>
              <a:rPr lang="ru-RU" sz="1969" spc="18" dirty="0">
                <a:solidFill>
                  <a:srgbClr val="44B0E4"/>
                </a:solidFill>
                <a:latin typeface="Arial"/>
                <a:cs typeface="Arial"/>
              </a:rPr>
              <a:t> </a:t>
            </a:r>
            <a:r>
              <a:rPr lang="en-US" sz="1969" spc="18" dirty="0">
                <a:solidFill>
                  <a:srgbClr val="44B0E4"/>
                </a:solidFill>
                <a:latin typeface="Arial"/>
                <a:cs typeface="Arial"/>
              </a:rPr>
              <a:t>Lead Fine Lift.</a:t>
            </a:r>
            <a:endParaRPr sz="1969" dirty="0"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82126" y="4941168"/>
            <a:ext cx="83794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b="1" i="1" dirty="0">
                <a:solidFill>
                  <a:srgbClr val="000000"/>
                </a:solidFill>
                <a:latin typeface="georgia" panose="02040502050405020303" pitchFamily="18" charset="0"/>
              </a:rPr>
              <a:t>Старкова Елена Юрьевна</a:t>
            </a:r>
          </a:p>
          <a:p>
            <a:pPr algn="just"/>
            <a:endParaRPr lang="ru-RU" altLang="ru-RU" sz="1400" i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400" i="1" dirty="0">
                <a:solidFill>
                  <a:srgbClr val="000000"/>
                </a:solidFill>
                <a:latin typeface="georgia" panose="02040502050405020303" pitchFamily="18" charset="0"/>
              </a:rPr>
              <a:t>Пластический хирург, председатель Европейской Школы Тредлифтинга,</a:t>
            </a:r>
            <a:r>
              <a:rPr lang="en-US" sz="1400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sz="1400" i="1" dirty="0">
                <a:solidFill>
                  <a:srgbClr val="000000"/>
                </a:solidFill>
                <a:latin typeface="georgia" panose="02040502050405020303" pitchFamily="18" charset="0"/>
              </a:rPr>
              <a:t>главный врач BEAUTY EXPERT ACADEMY, </a:t>
            </a:r>
            <a:r>
              <a:rPr lang="ru-RU" sz="1400" i="1" dirty="0" err="1">
                <a:solidFill>
                  <a:srgbClr val="000000"/>
                </a:solidFill>
                <a:latin typeface="georgia" panose="02040502050405020303" pitchFamily="18" charset="0"/>
              </a:rPr>
              <a:t>дерматокосметолог</a:t>
            </a:r>
            <a:r>
              <a:rPr lang="ru-RU" sz="1400" i="1" dirty="0">
                <a:solidFill>
                  <a:srgbClr val="000000"/>
                </a:solidFill>
                <a:latin typeface="georgia" panose="02040502050405020303" pitchFamily="18" charset="0"/>
              </a:rPr>
              <a:t>, тренер-методист международного класса, </a:t>
            </a:r>
            <a:r>
              <a:rPr lang="ru-RU" altLang="ru-RU" sz="1400" i="1" dirty="0">
                <a:solidFill>
                  <a:srgbClr val="000000"/>
                </a:solidFill>
                <a:latin typeface="georgia" panose="02040502050405020303" pitchFamily="18" charset="0"/>
              </a:rPr>
              <a:t>действительный член международной ассоциации врачей междисциплинарной </a:t>
            </a:r>
            <a:r>
              <a:rPr lang="en-US" altLang="ru-RU" sz="1400" i="1" dirty="0">
                <a:solidFill>
                  <a:srgbClr val="000000"/>
                </a:solidFill>
                <a:latin typeface="georgia" panose="02040502050405020303" pitchFamily="18" charset="0"/>
              </a:rPr>
              <a:t>anti-age </a:t>
            </a:r>
            <a:r>
              <a:rPr lang="ru-RU" altLang="ru-RU" sz="1400" i="1" dirty="0">
                <a:solidFill>
                  <a:srgbClr val="000000"/>
                </a:solidFill>
                <a:latin typeface="georgia" panose="02040502050405020303" pitchFamily="18" charset="0"/>
              </a:rPr>
              <a:t>медицины (</a:t>
            </a:r>
            <a:r>
              <a:rPr lang="en-US" altLang="ru-RU" sz="1400" i="1" dirty="0">
                <a:solidFill>
                  <a:srgbClr val="000000"/>
                </a:solidFill>
                <a:latin typeface="georgia" panose="02040502050405020303" pitchFamily="18" charset="0"/>
              </a:rPr>
              <a:t>WOSIAM)</a:t>
            </a:r>
            <a:endParaRPr lang="ru-RU" altLang="ru-RU" sz="1400" i="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" y="3870063"/>
            <a:ext cx="2790304" cy="297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02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74175" y="3501008"/>
            <a:ext cx="8928992" cy="3168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sp>
        <p:nvSpPr>
          <p:cNvPr id="4" name="object 4"/>
          <p:cNvSpPr txBox="1"/>
          <p:nvPr/>
        </p:nvSpPr>
        <p:spPr>
          <a:xfrm>
            <a:off x="35175" y="1983869"/>
            <a:ext cx="12109015" cy="7556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ru-RU"/>
            </a:defPPr>
            <a:lvl1pPr algn="ctr">
              <a:spcBef>
                <a:spcPct val="20000"/>
              </a:spcBef>
              <a:buFont typeface="Arial" pitchFamily="34" charset="0"/>
              <a:buNone/>
              <a:defRPr sz="2300">
                <a:solidFill>
                  <a:srgbClr val="00669C"/>
                </a:solidFill>
              </a:defRPr>
            </a:lvl1pPr>
          </a:lstStyle>
          <a:p>
            <a:r>
              <a:rPr dirty="0"/>
              <a:t>Синтез коллагена будет нарастать, достигая пика примерно через 2 месяца после установки нитей, а эффект сохранится более года.</a:t>
            </a:r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/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6" name="CorelDRAW" r:id="rId4" imgW="2473560" imgH="1393560" progId="CorelDraw.Graphic.16">
                  <p:embed/>
                </p:oleObj>
              </mc:Choice>
              <mc:Fallback>
                <p:oleObj name="CorelDRAW" r:id="rId4" imgW="2473560" imgH="1393560" progId="CorelDraw.Graphic.16">
                  <p:embed/>
                  <p:pic>
                    <p:nvPicPr>
                      <p:cNvPr id="28" name="Объект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806" y="722750"/>
            <a:ext cx="5621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24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ТРЕДЛИФТИНГ-ЭФФЕКТ</a:t>
            </a:r>
          </a:p>
        </p:txBody>
      </p:sp>
      <p:sp>
        <p:nvSpPr>
          <p:cNvPr id="17" name="object 6"/>
          <p:cNvSpPr/>
          <p:nvPr/>
        </p:nvSpPr>
        <p:spPr>
          <a:xfrm>
            <a:off x="16678" y="1845180"/>
            <a:ext cx="12127512" cy="45719"/>
          </a:xfrm>
          <a:custGeom>
            <a:avLst/>
            <a:gdLst/>
            <a:ahLst/>
            <a:cxnLst/>
            <a:rect l="l" t="t" r="r" b="b"/>
            <a:pathLst>
              <a:path w="10987691" h="76326">
                <a:moveTo>
                  <a:pt x="0" y="0"/>
                </a:moveTo>
                <a:lnTo>
                  <a:pt x="40402" y="10689"/>
                </a:lnTo>
                <a:lnTo>
                  <a:pt x="76668" y="43760"/>
                </a:lnTo>
                <a:lnTo>
                  <a:pt x="85348" y="52442"/>
                </a:lnTo>
                <a:lnTo>
                  <a:pt x="94699" y="60405"/>
                </a:lnTo>
                <a:lnTo>
                  <a:pt x="105136" y="67209"/>
                </a:lnTo>
                <a:lnTo>
                  <a:pt x="117071" y="72410"/>
                </a:lnTo>
                <a:lnTo>
                  <a:pt x="130919" y="75566"/>
                </a:lnTo>
                <a:lnTo>
                  <a:pt x="147991" y="74546"/>
                </a:lnTo>
                <a:lnTo>
                  <a:pt x="186701" y="60155"/>
                </a:lnTo>
                <a:lnTo>
                  <a:pt x="222881" y="28160"/>
                </a:lnTo>
                <a:lnTo>
                  <a:pt x="231624" y="20309"/>
                </a:lnTo>
                <a:lnTo>
                  <a:pt x="240983" y="13246"/>
                </a:lnTo>
                <a:lnTo>
                  <a:pt x="251327" y="7338"/>
                </a:lnTo>
                <a:lnTo>
                  <a:pt x="263022" y="2950"/>
                </a:lnTo>
                <a:lnTo>
                  <a:pt x="276438" y="446"/>
                </a:lnTo>
                <a:lnTo>
                  <a:pt x="293188" y="1563"/>
                </a:lnTo>
                <a:lnTo>
                  <a:pt x="331084" y="16477"/>
                </a:lnTo>
                <a:lnTo>
                  <a:pt x="358393" y="40733"/>
                </a:lnTo>
                <a:lnTo>
                  <a:pt x="366909" y="49115"/>
                </a:lnTo>
                <a:lnTo>
                  <a:pt x="408123" y="73975"/>
                </a:lnTo>
                <a:lnTo>
                  <a:pt x="422105" y="76118"/>
                </a:lnTo>
                <a:lnTo>
                  <a:pt x="438501" y="74914"/>
                </a:lnTo>
                <a:lnTo>
                  <a:pt x="475518" y="59479"/>
                </a:lnTo>
                <a:lnTo>
                  <a:pt x="502446" y="34682"/>
                </a:lnTo>
                <a:lnTo>
                  <a:pt x="510996" y="26195"/>
                </a:lnTo>
                <a:lnTo>
                  <a:pt x="553439" y="1780"/>
                </a:lnTo>
                <a:lnTo>
                  <a:pt x="568055" y="52"/>
                </a:lnTo>
                <a:lnTo>
                  <a:pt x="584043" y="1331"/>
                </a:lnTo>
                <a:lnTo>
                  <a:pt x="620065" y="17304"/>
                </a:lnTo>
                <a:lnTo>
                  <a:pt x="646593" y="42676"/>
                </a:lnTo>
                <a:lnTo>
                  <a:pt x="655197" y="51265"/>
                </a:lnTo>
                <a:lnTo>
                  <a:pt x="664351" y="59221"/>
                </a:lnTo>
                <a:lnTo>
                  <a:pt x="674455" y="66124"/>
                </a:lnTo>
                <a:lnTo>
                  <a:pt x="685910" y="71556"/>
                </a:lnTo>
                <a:lnTo>
                  <a:pt x="699118" y="75096"/>
                </a:lnTo>
                <a:lnTo>
                  <a:pt x="716544" y="74206"/>
                </a:lnTo>
                <a:lnTo>
                  <a:pt x="756165" y="60449"/>
                </a:lnTo>
                <a:lnTo>
                  <a:pt x="792779" y="29224"/>
                </a:lnTo>
                <a:lnTo>
                  <a:pt x="801416" y="21437"/>
                </a:lnTo>
                <a:lnTo>
                  <a:pt x="810561" y="14355"/>
                </a:lnTo>
                <a:lnTo>
                  <a:pt x="820569" y="8325"/>
                </a:lnTo>
                <a:lnTo>
                  <a:pt x="831799" y="3696"/>
                </a:lnTo>
                <a:lnTo>
                  <a:pt x="844606" y="814"/>
                </a:lnTo>
                <a:lnTo>
                  <a:pt x="861726" y="1818"/>
                </a:lnTo>
                <a:lnTo>
                  <a:pt x="900558" y="16128"/>
                </a:lnTo>
                <a:lnTo>
                  <a:pt x="936794" y="48024"/>
                </a:lnTo>
                <a:lnTo>
                  <a:pt x="945522" y="55867"/>
                </a:lnTo>
                <a:lnTo>
                  <a:pt x="954851" y="62933"/>
                </a:lnTo>
                <a:lnTo>
                  <a:pt x="965149" y="68859"/>
                </a:lnTo>
                <a:lnTo>
                  <a:pt x="976781" y="73281"/>
                </a:lnTo>
                <a:lnTo>
                  <a:pt x="990114" y="75837"/>
                </a:lnTo>
                <a:lnTo>
                  <a:pt x="1006916" y="74734"/>
                </a:lnTo>
                <a:lnTo>
                  <a:pt x="1044941" y="59897"/>
                </a:lnTo>
                <a:lnTo>
                  <a:pt x="1072308" y="35722"/>
                </a:lnTo>
                <a:lnTo>
                  <a:pt x="1080819" y="27355"/>
                </a:lnTo>
                <a:lnTo>
                  <a:pt x="1121859" y="2438"/>
                </a:lnTo>
                <a:lnTo>
                  <a:pt x="1135752" y="239"/>
                </a:lnTo>
                <a:lnTo>
                  <a:pt x="1152203" y="1430"/>
                </a:lnTo>
                <a:lnTo>
                  <a:pt x="1189356" y="16787"/>
                </a:lnTo>
                <a:lnTo>
                  <a:pt x="1216342" y="41503"/>
                </a:lnTo>
                <a:lnTo>
                  <a:pt x="1224886" y="49974"/>
                </a:lnTo>
                <a:lnTo>
                  <a:pt x="1267133" y="74463"/>
                </a:lnTo>
                <a:lnTo>
                  <a:pt x="1281649" y="76256"/>
                </a:lnTo>
                <a:lnTo>
                  <a:pt x="1297699" y="74987"/>
                </a:lnTo>
                <a:lnTo>
                  <a:pt x="1333867" y="59086"/>
                </a:lnTo>
                <a:lnTo>
                  <a:pt x="1360451" y="33791"/>
                </a:lnTo>
                <a:lnTo>
                  <a:pt x="1369046" y="25216"/>
                </a:lnTo>
                <a:lnTo>
                  <a:pt x="1412745" y="1300"/>
                </a:lnTo>
                <a:lnTo>
                  <a:pt x="1427997" y="0"/>
                </a:lnTo>
                <a:lnTo>
                  <a:pt x="1443560" y="1334"/>
                </a:lnTo>
                <a:lnTo>
                  <a:pt x="1478561" y="17817"/>
                </a:lnTo>
                <a:lnTo>
                  <a:pt x="1504709" y="43746"/>
                </a:lnTo>
                <a:lnTo>
                  <a:pt x="1513386" y="52427"/>
                </a:lnTo>
                <a:lnTo>
                  <a:pt x="1522732" y="60390"/>
                </a:lnTo>
                <a:lnTo>
                  <a:pt x="1533162" y="67195"/>
                </a:lnTo>
                <a:lnTo>
                  <a:pt x="1545087" y="72399"/>
                </a:lnTo>
                <a:lnTo>
                  <a:pt x="1558921" y="75561"/>
                </a:lnTo>
                <a:lnTo>
                  <a:pt x="1575997" y="74542"/>
                </a:lnTo>
                <a:lnTo>
                  <a:pt x="1614715" y="60150"/>
                </a:lnTo>
                <a:lnTo>
                  <a:pt x="1650894" y="28151"/>
                </a:lnTo>
                <a:lnTo>
                  <a:pt x="1659636" y="20300"/>
                </a:lnTo>
                <a:lnTo>
                  <a:pt x="1668994" y="13238"/>
                </a:lnTo>
                <a:lnTo>
                  <a:pt x="1679335" y="7331"/>
                </a:lnTo>
                <a:lnTo>
                  <a:pt x="1691028" y="2944"/>
                </a:lnTo>
                <a:lnTo>
                  <a:pt x="1704442" y="443"/>
                </a:lnTo>
                <a:lnTo>
                  <a:pt x="1721186" y="1562"/>
                </a:lnTo>
                <a:lnTo>
                  <a:pt x="1759067" y="16487"/>
                </a:lnTo>
                <a:lnTo>
                  <a:pt x="1786368" y="40753"/>
                </a:lnTo>
                <a:lnTo>
                  <a:pt x="1794884" y="49139"/>
                </a:lnTo>
                <a:lnTo>
                  <a:pt x="1836119" y="73989"/>
                </a:lnTo>
                <a:lnTo>
                  <a:pt x="1850113" y="76122"/>
                </a:lnTo>
                <a:lnTo>
                  <a:pt x="1866501" y="74917"/>
                </a:lnTo>
                <a:lnTo>
                  <a:pt x="1903497" y="59468"/>
                </a:lnTo>
                <a:lnTo>
                  <a:pt x="1930416" y="34655"/>
                </a:lnTo>
                <a:lnTo>
                  <a:pt x="1938967" y="26165"/>
                </a:lnTo>
                <a:lnTo>
                  <a:pt x="1981441" y="1764"/>
                </a:lnTo>
                <a:lnTo>
                  <a:pt x="1996074" y="49"/>
                </a:lnTo>
                <a:lnTo>
                  <a:pt x="2012049" y="1330"/>
                </a:lnTo>
                <a:lnTo>
                  <a:pt x="2048040" y="17319"/>
                </a:lnTo>
                <a:lnTo>
                  <a:pt x="2074557" y="42707"/>
                </a:lnTo>
                <a:lnTo>
                  <a:pt x="2083163" y="51299"/>
                </a:lnTo>
                <a:lnTo>
                  <a:pt x="2092322" y="59255"/>
                </a:lnTo>
                <a:lnTo>
                  <a:pt x="2102435" y="66156"/>
                </a:lnTo>
                <a:lnTo>
                  <a:pt x="2113904" y="71581"/>
                </a:lnTo>
                <a:lnTo>
                  <a:pt x="2127130" y="75111"/>
                </a:lnTo>
                <a:lnTo>
                  <a:pt x="2144544" y="74217"/>
                </a:lnTo>
                <a:lnTo>
                  <a:pt x="2184133" y="60436"/>
                </a:lnTo>
                <a:lnTo>
                  <a:pt x="2220730" y="29181"/>
                </a:lnTo>
                <a:lnTo>
                  <a:pt x="2229371" y="21392"/>
                </a:lnTo>
                <a:lnTo>
                  <a:pt x="2238522" y="14311"/>
                </a:lnTo>
                <a:lnTo>
                  <a:pt x="2248542" y="8285"/>
                </a:lnTo>
                <a:lnTo>
                  <a:pt x="2259788" y="3665"/>
                </a:lnTo>
                <a:lnTo>
                  <a:pt x="2272616" y="798"/>
                </a:lnTo>
                <a:lnTo>
                  <a:pt x="2289720" y="1807"/>
                </a:lnTo>
                <a:lnTo>
                  <a:pt x="2328511" y="16148"/>
                </a:lnTo>
                <a:lnTo>
                  <a:pt x="2364725" y="48084"/>
                </a:lnTo>
                <a:lnTo>
                  <a:pt x="2373458" y="55930"/>
                </a:lnTo>
                <a:lnTo>
                  <a:pt x="2382797" y="62995"/>
                </a:lnTo>
                <a:lnTo>
                  <a:pt x="2393111" y="68913"/>
                </a:lnTo>
                <a:lnTo>
                  <a:pt x="2404765" y="73321"/>
                </a:lnTo>
                <a:lnTo>
                  <a:pt x="2418128" y="75856"/>
                </a:lnTo>
                <a:lnTo>
                  <a:pt x="2434905" y="74745"/>
                </a:lnTo>
                <a:lnTo>
                  <a:pt x="2472865" y="59868"/>
                </a:lnTo>
                <a:lnTo>
                  <a:pt x="2500202" y="35650"/>
                </a:lnTo>
                <a:lnTo>
                  <a:pt x="2508715" y="27274"/>
                </a:lnTo>
                <a:lnTo>
                  <a:pt x="2549842" y="2389"/>
                </a:lnTo>
                <a:lnTo>
                  <a:pt x="2563781" y="222"/>
                </a:lnTo>
                <a:lnTo>
                  <a:pt x="2580200" y="1421"/>
                </a:lnTo>
                <a:lnTo>
                  <a:pt x="2617271" y="16828"/>
                </a:lnTo>
                <a:lnTo>
                  <a:pt x="2644221" y="41598"/>
                </a:lnTo>
                <a:lnTo>
                  <a:pt x="2652768" y="50080"/>
                </a:lnTo>
                <a:lnTo>
                  <a:pt x="2695134" y="74519"/>
                </a:lnTo>
                <a:lnTo>
                  <a:pt x="2709713" y="76268"/>
                </a:lnTo>
                <a:lnTo>
                  <a:pt x="2725724" y="74993"/>
                </a:lnTo>
                <a:lnTo>
                  <a:pt x="2761800" y="59048"/>
                </a:lnTo>
                <a:lnTo>
                  <a:pt x="2788350" y="33707"/>
                </a:lnTo>
                <a:lnTo>
                  <a:pt x="2796951" y="25124"/>
                </a:lnTo>
                <a:lnTo>
                  <a:pt x="2806095" y="17169"/>
                </a:lnTo>
                <a:lnTo>
                  <a:pt x="2816182" y="10261"/>
                </a:lnTo>
                <a:lnTo>
                  <a:pt x="2827612" y="4818"/>
                </a:lnTo>
                <a:lnTo>
                  <a:pt x="2840787" y="1258"/>
                </a:lnTo>
                <a:lnTo>
                  <a:pt x="2858230" y="2140"/>
                </a:lnTo>
                <a:lnTo>
                  <a:pt x="2897896" y="15862"/>
                </a:lnTo>
                <a:lnTo>
                  <a:pt x="2934534" y="47043"/>
                </a:lnTo>
                <a:lnTo>
                  <a:pt x="2943167" y="54826"/>
                </a:lnTo>
                <a:lnTo>
                  <a:pt x="2952301" y="61908"/>
                </a:lnTo>
                <a:lnTo>
                  <a:pt x="2962294" y="67944"/>
                </a:lnTo>
                <a:lnTo>
                  <a:pt x="2973500" y="72587"/>
                </a:lnTo>
                <a:lnTo>
                  <a:pt x="2986277" y="75488"/>
                </a:lnTo>
                <a:lnTo>
                  <a:pt x="3003416" y="74490"/>
                </a:lnTo>
                <a:lnTo>
                  <a:pt x="3042294" y="60208"/>
                </a:lnTo>
                <a:lnTo>
                  <a:pt x="3078548" y="28345"/>
                </a:lnTo>
                <a:lnTo>
                  <a:pt x="3087270" y="20504"/>
                </a:lnTo>
                <a:lnTo>
                  <a:pt x="3096589" y="13437"/>
                </a:lnTo>
                <a:lnTo>
                  <a:pt x="3106869" y="7506"/>
                </a:lnTo>
                <a:lnTo>
                  <a:pt x="3118478" y="3074"/>
                </a:lnTo>
                <a:lnTo>
                  <a:pt x="3131781" y="502"/>
                </a:lnTo>
                <a:lnTo>
                  <a:pt x="3148596" y="1602"/>
                </a:lnTo>
                <a:lnTo>
                  <a:pt x="3186653" y="16420"/>
                </a:lnTo>
                <a:lnTo>
                  <a:pt x="3214032" y="40576"/>
                </a:lnTo>
                <a:lnTo>
                  <a:pt x="3222543" y="48940"/>
                </a:lnTo>
                <a:lnTo>
                  <a:pt x="3263541" y="73869"/>
                </a:lnTo>
                <a:lnTo>
                  <a:pt x="3277412" y="76080"/>
                </a:lnTo>
                <a:lnTo>
                  <a:pt x="3293877" y="74891"/>
                </a:lnTo>
                <a:lnTo>
                  <a:pt x="3331062" y="59548"/>
                </a:lnTo>
                <a:lnTo>
                  <a:pt x="3358060" y="34845"/>
                </a:lnTo>
                <a:lnTo>
                  <a:pt x="3366602" y="26376"/>
                </a:lnTo>
                <a:lnTo>
                  <a:pt x="3408807" y="1877"/>
                </a:lnTo>
                <a:lnTo>
                  <a:pt x="3423303" y="73"/>
                </a:lnTo>
                <a:lnTo>
                  <a:pt x="3439368" y="1339"/>
                </a:lnTo>
                <a:lnTo>
                  <a:pt x="3475575" y="17218"/>
                </a:lnTo>
                <a:lnTo>
                  <a:pt x="3502175" y="42489"/>
                </a:lnTo>
                <a:lnTo>
                  <a:pt x="3510768" y="51060"/>
                </a:lnTo>
                <a:lnTo>
                  <a:pt x="3554407" y="75004"/>
                </a:lnTo>
                <a:lnTo>
                  <a:pt x="3569628" y="76326"/>
                </a:lnTo>
                <a:lnTo>
                  <a:pt x="3585219" y="74995"/>
                </a:lnTo>
                <a:lnTo>
                  <a:pt x="3620290" y="58553"/>
                </a:lnTo>
                <a:lnTo>
                  <a:pt x="3646465" y="32669"/>
                </a:lnTo>
                <a:lnTo>
                  <a:pt x="3655137" y="23995"/>
                </a:lnTo>
                <a:lnTo>
                  <a:pt x="3664469" y="16032"/>
                </a:lnTo>
                <a:lnTo>
                  <a:pt x="3674874" y="9218"/>
                </a:lnTo>
                <a:lnTo>
                  <a:pt x="3686765" y="3994"/>
                </a:lnTo>
                <a:lnTo>
                  <a:pt x="3700553" y="800"/>
                </a:lnTo>
                <a:lnTo>
                  <a:pt x="3717660" y="1808"/>
                </a:lnTo>
                <a:lnTo>
                  <a:pt x="3756458" y="16145"/>
                </a:lnTo>
                <a:lnTo>
                  <a:pt x="3792676" y="48075"/>
                </a:lnTo>
                <a:lnTo>
                  <a:pt x="3801408" y="55921"/>
                </a:lnTo>
                <a:lnTo>
                  <a:pt x="3810746" y="62986"/>
                </a:lnTo>
                <a:lnTo>
                  <a:pt x="3821056" y="68905"/>
                </a:lnTo>
                <a:lnTo>
                  <a:pt x="3832707" y="73315"/>
                </a:lnTo>
                <a:lnTo>
                  <a:pt x="3846065" y="75853"/>
                </a:lnTo>
                <a:lnTo>
                  <a:pt x="3862847" y="74744"/>
                </a:lnTo>
                <a:lnTo>
                  <a:pt x="3900822" y="59877"/>
                </a:lnTo>
                <a:lnTo>
                  <a:pt x="3928165" y="35670"/>
                </a:lnTo>
                <a:lnTo>
                  <a:pt x="3936678" y="27297"/>
                </a:lnTo>
                <a:lnTo>
                  <a:pt x="3977786" y="2402"/>
                </a:lnTo>
                <a:lnTo>
                  <a:pt x="3991713" y="226"/>
                </a:lnTo>
                <a:lnTo>
                  <a:pt x="4008139" y="1423"/>
                </a:lnTo>
                <a:lnTo>
                  <a:pt x="4045229" y="16815"/>
                </a:lnTo>
                <a:lnTo>
                  <a:pt x="4072188" y="41568"/>
                </a:lnTo>
                <a:lnTo>
                  <a:pt x="4080735" y="50046"/>
                </a:lnTo>
                <a:lnTo>
                  <a:pt x="4123072" y="74501"/>
                </a:lnTo>
                <a:lnTo>
                  <a:pt x="4137634" y="76265"/>
                </a:lnTo>
                <a:lnTo>
                  <a:pt x="4153657" y="74992"/>
                </a:lnTo>
                <a:lnTo>
                  <a:pt x="4189764" y="59068"/>
                </a:lnTo>
                <a:lnTo>
                  <a:pt x="4216327" y="33750"/>
                </a:lnTo>
                <a:lnTo>
                  <a:pt x="4224927" y="25171"/>
                </a:lnTo>
                <a:lnTo>
                  <a:pt x="4234065" y="17216"/>
                </a:lnTo>
                <a:lnTo>
                  <a:pt x="4244142" y="10305"/>
                </a:lnTo>
                <a:lnTo>
                  <a:pt x="4255558" y="4853"/>
                </a:lnTo>
                <a:lnTo>
                  <a:pt x="4268712" y="1279"/>
                </a:lnTo>
                <a:lnTo>
                  <a:pt x="4286169" y="2156"/>
                </a:lnTo>
                <a:lnTo>
                  <a:pt x="4325869" y="15855"/>
                </a:lnTo>
                <a:lnTo>
                  <a:pt x="4362523" y="47009"/>
                </a:lnTo>
                <a:lnTo>
                  <a:pt x="4371152" y="54788"/>
                </a:lnTo>
                <a:lnTo>
                  <a:pt x="4380279" y="61871"/>
                </a:lnTo>
                <a:lnTo>
                  <a:pt x="4390259" y="67911"/>
                </a:lnTo>
                <a:lnTo>
                  <a:pt x="4401449" y="72561"/>
                </a:lnTo>
                <a:lnTo>
                  <a:pt x="4414204" y="75474"/>
                </a:lnTo>
                <a:lnTo>
                  <a:pt x="4431357" y="74481"/>
                </a:lnTo>
                <a:lnTo>
                  <a:pt x="4470271" y="60224"/>
                </a:lnTo>
                <a:lnTo>
                  <a:pt x="4506543" y="28392"/>
                </a:lnTo>
                <a:lnTo>
                  <a:pt x="4515261" y="20554"/>
                </a:lnTo>
                <a:lnTo>
                  <a:pt x="4524571" y="13486"/>
                </a:lnTo>
                <a:lnTo>
                  <a:pt x="4534838" y="7549"/>
                </a:lnTo>
                <a:lnTo>
                  <a:pt x="4546427" y="3106"/>
                </a:lnTo>
                <a:lnTo>
                  <a:pt x="4559706" y="517"/>
                </a:lnTo>
                <a:lnTo>
                  <a:pt x="4576540" y="1611"/>
                </a:lnTo>
                <a:lnTo>
                  <a:pt x="4614646" y="16397"/>
                </a:lnTo>
                <a:lnTo>
                  <a:pt x="4642048" y="40521"/>
                </a:lnTo>
                <a:lnTo>
                  <a:pt x="4650558" y="48878"/>
                </a:lnTo>
                <a:lnTo>
                  <a:pt x="4691490" y="73831"/>
                </a:lnTo>
                <a:lnTo>
                  <a:pt x="4705326" y="76066"/>
                </a:lnTo>
                <a:lnTo>
                  <a:pt x="4721813" y="74883"/>
                </a:lnTo>
                <a:lnTo>
                  <a:pt x="4759054" y="59583"/>
                </a:lnTo>
                <a:lnTo>
                  <a:pt x="4786080" y="34926"/>
                </a:lnTo>
                <a:lnTo>
                  <a:pt x="4794620" y="26466"/>
                </a:lnTo>
                <a:lnTo>
                  <a:pt x="4836738" y="1925"/>
                </a:lnTo>
                <a:lnTo>
                  <a:pt x="4851188" y="84"/>
                </a:lnTo>
                <a:lnTo>
                  <a:pt x="4867289" y="1345"/>
                </a:lnTo>
                <a:lnTo>
                  <a:pt x="4903581" y="17178"/>
                </a:lnTo>
                <a:lnTo>
                  <a:pt x="4930215" y="42400"/>
                </a:lnTo>
                <a:lnTo>
                  <a:pt x="4938802" y="50963"/>
                </a:lnTo>
                <a:lnTo>
                  <a:pt x="4982312" y="74959"/>
                </a:lnTo>
                <a:lnTo>
                  <a:pt x="4997469" y="76325"/>
                </a:lnTo>
                <a:lnTo>
                  <a:pt x="5013102" y="74998"/>
                </a:lnTo>
                <a:lnTo>
                  <a:pt x="5048273" y="58600"/>
                </a:lnTo>
                <a:lnTo>
                  <a:pt x="5074483" y="32766"/>
                </a:lnTo>
                <a:lnTo>
                  <a:pt x="5083147" y="24100"/>
                </a:lnTo>
                <a:lnTo>
                  <a:pt x="5092460" y="16137"/>
                </a:lnTo>
                <a:lnTo>
                  <a:pt x="5102833" y="9313"/>
                </a:lnTo>
                <a:lnTo>
                  <a:pt x="5114677" y="4068"/>
                </a:lnTo>
                <a:lnTo>
                  <a:pt x="5128404" y="838"/>
                </a:lnTo>
                <a:lnTo>
                  <a:pt x="5145542" y="1835"/>
                </a:lnTo>
                <a:lnTo>
                  <a:pt x="5184422" y="16109"/>
                </a:lnTo>
                <a:lnTo>
                  <a:pt x="5220681" y="47961"/>
                </a:lnTo>
                <a:lnTo>
                  <a:pt x="5229403" y="55802"/>
                </a:lnTo>
                <a:lnTo>
                  <a:pt x="5238721" y="62869"/>
                </a:lnTo>
                <a:lnTo>
                  <a:pt x="5249000" y="68802"/>
                </a:lnTo>
                <a:lnTo>
                  <a:pt x="5260606" y="73239"/>
                </a:lnTo>
                <a:lnTo>
                  <a:pt x="5273905" y="75818"/>
                </a:lnTo>
                <a:lnTo>
                  <a:pt x="5290729" y="74721"/>
                </a:lnTo>
                <a:lnTo>
                  <a:pt x="5328809" y="59921"/>
                </a:lnTo>
                <a:lnTo>
                  <a:pt x="5356201" y="35784"/>
                </a:lnTo>
                <a:lnTo>
                  <a:pt x="5364712" y="27425"/>
                </a:lnTo>
                <a:lnTo>
                  <a:pt x="5405677" y="2480"/>
                </a:lnTo>
                <a:lnTo>
                  <a:pt x="5419529" y="254"/>
                </a:lnTo>
                <a:lnTo>
                  <a:pt x="5436008" y="1440"/>
                </a:lnTo>
                <a:lnTo>
                  <a:pt x="5473229" y="16760"/>
                </a:lnTo>
                <a:lnTo>
                  <a:pt x="5500242" y="41439"/>
                </a:lnTo>
                <a:lnTo>
                  <a:pt x="5508783" y="49903"/>
                </a:lnTo>
                <a:lnTo>
                  <a:pt x="5550936" y="74424"/>
                </a:lnTo>
                <a:lnTo>
                  <a:pt x="5565405" y="76248"/>
                </a:lnTo>
                <a:lnTo>
                  <a:pt x="5581490" y="74984"/>
                </a:lnTo>
                <a:lnTo>
                  <a:pt x="5617747" y="59134"/>
                </a:lnTo>
                <a:lnTo>
                  <a:pt x="5644367" y="33894"/>
                </a:lnTo>
                <a:lnTo>
                  <a:pt x="5652957" y="25328"/>
                </a:lnTo>
                <a:lnTo>
                  <a:pt x="5696520" y="1351"/>
                </a:lnTo>
                <a:lnTo>
                  <a:pt x="5711702" y="1"/>
                </a:lnTo>
                <a:lnTo>
                  <a:pt x="5727318" y="1328"/>
                </a:lnTo>
                <a:lnTo>
                  <a:pt x="5762449" y="17740"/>
                </a:lnTo>
                <a:lnTo>
                  <a:pt x="5788646" y="43590"/>
                </a:lnTo>
                <a:lnTo>
                  <a:pt x="5797314" y="52258"/>
                </a:lnTo>
                <a:lnTo>
                  <a:pt x="5806634" y="60221"/>
                </a:lnTo>
                <a:lnTo>
                  <a:pt x="5817019" y="67042"/>
                </a:lnTo>
                <a:lnTo>
                  <a:pt x="5828881" y="72281"/>
                </a:lnTo>
                <a:lnTo>
                  <a:pt x="5842630" y="75500"/>
                </a:lnTo>
                <a:lnTo>
                  <a:pt x="5859762" y="74499"/>
                </a:lnTo>
                <a:lnTo>
                  <a:pt x="5898623" y="60209"/>
                </a:lnTo>
                <a:lnTo>
                  <a:pt x="5934873" y="28337"/>
                </a:lnTo>
                <a:lnTo>
                  <a:pt x="5943597" y="20495"/>
                </a:lnTo>
                <a:lnTo>
                  <a:pt x="5952920" y="13428"/>
                </a:lnTo>
                <a:lnTo>
                  <a:pt x="5963206" y="7498"/>
                </a:lnTo>
                <a:lnTo>
                  <a:pt x="5974823" y="3068"/>
                </a:lnTo>
                <a:lnTo>
                  <a:pt x="5988136" y="499"/>
                </a:lnTo>
                <a:lnTo>
                  <a:pt x="6004951" y="1599"/>
                </a:lnTo>
                <a:lnTo>
                  <a:pt x="6043010" y="16413"/>
                </a:lnTo>
                <a:lnTo>
                  <a:pt x="6070392" y="40564"/>
                </a:lnTo>
                <a:lnTo>
                  <a:pt x="6078903" y="48926"/>
                </a:lnTo>
                <a:lnTo>
                  <a:pt x="6119897" y="73861"/>
                </a:lnTo>
                <a:lnTo>
                  <a:pt x="6133765" y="76077"/>
                </a:lnTo>
                <a:lnTo>
                  <a:pt x="6150235" y="74890"/>
                </a:lnTo>
                <a:lnTo>
                  <a:pt x="6187434" y="59559"/>
                </a:lnTo>
                <a:lnTo>
                  <a:pt x="6214440" y="34871"/>
                </a:lnTo>
                <a:lnTo>
                  <a:pt x="6222982" y="26405"/>
                </a:lnTo>
                <a:lnTo>
                  <a:pt x="6265163" y="1892"/>
                </a:lnTo>
                <a:lnTo>
                  <a:pt x="6279647" y="76"/>
                </a:lnTo>
                <a:lnTo>
                  <a:pt x="6295722" y="1340"/>
                </a:lnTo>
                <a:lnTo>
                  <a:pt x="6331955" y="17201"/>
                </a:lnTo>
                <a:lnTo>
                  <a:pt x="6358566" y="42451"/>
                </a:lnTo>
                <a:lnTo>
                  <a:pt x="6367158" y="51019"/>
                </a:lnTo>
                <a:lnTo>
                  <a:pt x="6410754" y="74985"/>
                </a:lnTo>
                <a:lnTo>
                  <a:pt x="6425953" y="76326"/>
                </a:lnTo>
                <a:lnTo>
                  <a:pt x="6441562" y="74997"/>
                </a:lnTo>
                <a:lnTo>
                  <a:pt x="6476675" y="58577"/>
                </a:lnTo>
                <a:lnTo>
                  <a:pt x="6502866" y="32718"/>
                </a:lnTo>
                <a:lnTo>
                  <a:pt x="6511535" y="24048"/>
                </a:lnTo>
                <a:lnTo>
                  <a:pt x="6520859" y="16085"/>
                </a:lnTo>
                <a:lnTo>
                  <a:pt x="6531250" y="9266"/>
                </a:lnTo>
                <a:lnTo>
                  <a:pt x="6543120" y="4032"/>
                </a:lnTo>
                <a:lnTo>
                  <a:pt x="6556880" y="819"/>
                </a:lnTo>
                <a:lnTo>
                  <a:pt x="6574003" y="1822"/>
                </a:lnTo>
                <a:lnTo>
                  <a:pt x="6612844" y="16123"/>
                </a:lnTo>
                <a:lnTo>
                  <a:pt x="6649084" y="48007"/>
                </a:lnTo>
                <a:lnTo>
                  <a:pt x="6657811" y="55850"/>
                </a:lnTo>
                <a:lnTo>
                  <a:pt x="6667139" y="62917"/>
                </a:lnTo>
                <a:lnTo>
                  <a:pt x="6677432" y="68844"/>
                </a:lnTo>
                <a:lnTo>
                  <a:pt x="6689059" y="73270"/>
                </a:lnTo>
                <a:lnTo>
                  <a:pt x="6702385" y="75832"/>
                </a:lnTo>
                <a:lnTo>
                  <a:pt x="6719192" y="74731"/>
                </a:lnTo>
                <a:lnTo>
                  <a:pt x="6757232" y="59911"/>
                </a:lnTo>
                <a:lnTo>
                  <a:pt x="6784608" y="35753"/>
                </a:lnTo>
                <a:lnTo>
                  <a:pt x="6793119" y="27390"/>
                </a:lnTo>
                <a:lnTo>
                  <a:pt x="6834137" y="2459"/>
                </a:lnTo>
                <a:lnTo>
                  <a:pt x="6848015" y="246"/>
                </a:lnTo>
                <a:lnTo>
                  <a:pt x="6864479" y="1435"/>
                </a:lnTo>
                <a:lnTo>
                  <a:pt x="6901664" y="16770"/>
                </a:lnTo>
                <a:lnTo>
                  <a:pt x="6928665" y="41464"/>
                </a:lnTo>
                <a:lnTo>
                  <a:pt x="6937207" y="49931"/>
                </a:lnTo>
                <a:lnTo>
                  <a:pt x="6979407" y="74440"/>
                </a:lnTo>
                <a:lnTo>
                  <a:pt x="6993899" y="76251"/>
                </a:lnTo>
                <a:lnTo>
                  <a:pt x="7009971" y="74986"/>
                </a:lnTo>
                <a:lnTo>
                  <a:pt x="7046197" y="59125"/>
                </a:lnTo>
                <a:lnTo>
                  <a:pt x="7072807" y="33873"/>
                </a:lnTo>
                <a:lnTo>
                  <a:pt x="7081399" y="25305"/>
                </a:lnTo>
                <a:lnTo>
                  <a:pt x="7125005" y="1341"/>
                </a:lnTo>
                <a:lnTo>
                  <a:pt x="7140207" y="0"/>
                </a:lnTo>
                <a:lnTo>
                  <a:pt x="7155815" y="1329"/>
                </a:lnTo>
                <a:lnTo>
                  <a:pt x="7190927" y="17750"/>
                </a:lnTo>
                <a:lnTo>
                  <a:pt x="7217117" y="43610"/>
                </a:lnTo>
                <a:lnTo>
                  <a:pt x="7225785" y="52280"/>
                </a:lnTo>
                <a:lnTo>
                  <a:pt x="7235110" y="60243"/>
                </a:lnTo>
                <a:lnTo>
                  <a:pt x="7245502" y="67062"/>
                </a:lnTo>
                <a:lnTo>
                  <a:pt x="7257372" y="72296"/>
                </a:lnTo>
                <a:lnTo>
                  <a:pt x="7271134" y="75508"/>
                </a:lnTo>
                <a:lnTo>
                  <a:pt x="7288258" y="74505"/>
                </a:lnTo>
                <a:lnTo>
                  <a:pt x="7327100" y="60204"/>
                </a:lnTo>
                <a:lnTo>
                  <a:pt x="7363342" y="28321"/>
                </a:lnTo>
                <a:lnTo>
                  <a:pt x="7372069" y="20478"/>
                </a:lnTo>
                <a:lnTo>
                  <a:pt x="7381396" y="13411"/>
                </a:lnTo>
                <a:lnTo>
                  <a:pt x="7391689" y="7484"/>
                </a:lnTo>
                <a:lnTo>
                  <a:pt x="7403315" y="3057"/>
                </a:lnTo>
                <a:lnTo>
                  <a:pt x="7416640" y="494"/>
                </a:lnTo>
                <a:lnTo>
                  <a:pt x="7433448" y="1596"/>
                </a:lnTo>
                <a:lnTo>
                  <a:pt x="7471492" y="16416"/>
                </a:lnTo>
                <a:lnTo>
                  <a:pt x="7498868" y="40575"/>
                </a:lnTo>
                <a:lnTo>
                  <a:pt x="7507379" y="48938"/>
                </a:lnTo>
                <a:lnTo>
                  <a:pt x="7548393" y="73869"/>
                </a:lnTo>
                <a:lnTo>
                  <a:pt x="7562271" y="76080"/>
                </a:lnTo>
                <a:lnTo>
                  <a:pt x="7578736" y="74892"/>
                </a:lnTo>
                <a:lnTo>
                  <a:pt x="7615922" y="59556"/>
                </a:lnTo>
                <a:lnTo>
                  <a:pt x="7642923" y="34863"/>
                </a:lnTo>
                <a:lnTo>
                  <a:pt x="7651466" y="26397"/>
                </a:lnTo>
                <a:lnTo>
                  <a:pt x="7693664" y="1887"/>
                </a:lnTo>
                <a:lnTo>
                  <a:pt x="7708155" y="75"/>
                </a:lnTo>
                <a:lnTo>
                  <a:pt x="7724230" y="1340"/>
                </a:lnTo>
                <a:lnTo>
                  <a:pt x="7760463" y="17200"/>
                </a:lnTo>
                <a:lnTo>
                  <a:pt x="7787075" y="42451"/>
                </a:lnTo>
                <a:lnTo>
                  <a:pt x="7795667" y="51019"/>
                </a:lnTo>
                <a:lnTo>
                  <a:pt x="7839263" y="74985"/>
                </a:lnTo>
                <a:lnTo>
                  <a:pt x="7854462" y="76326"/>
                </a:lnTo>
                <a:lnTo>
                  <a:pt x="7870071" y="74998"/>
                </a:lnTo>
                <a:lnTo>
                  <a:pt x="7905188" y="58581"/>
                </a:lnTo>
                <a:lnTo>
                  <a:pt x="7931380" y="32727"/>
                </a:lnTo>
                <a:lnTo>
                  <a:pt x="7940049" y="24058"/>
                </a:lnTo>
                <a:lnTo>
                  <a:pt x="7949372" y="16094"/>
                </a:lnTo>
                <a:lnTo>
                  <a:pt x="7959762" y="9275"/>
                </a:lnTo>
                <a:lnTo>
                  <a:pt x="7971630" y="4038"/>
                </a:lnTo>
                <a:lnTo>
                  <a:pt x="7985387" y="822"/>
                </a:lnTo>
                <a:lnTo>
                  <a:pt x="8002514" y="1824"/>
                </a:lnTo>
                <a:lnTo>
                  <a:pt x="8041365" y="16116"/>
                </a:lnTo>
                <a:lnTo>
                  <a:pt x="8077612" y="47990"/>
                </a:lnTo>
                <a:lnTo>
                  <a:pt x="8086338" y="55832"/>
                </a:lnTo>
                <a:lnTo>
                  <a:pt x="8095663" y="62899"/>
                </a:lnTo>
                <a:lnTo>
                  <a:pt x="8105952" y="68828"/>
                </a:lnTo>
                <a:lnTo>
                  <a:pt x="8117573" y="73259"/>
                </a:lnTo>
                <a:lnTo>
                  <a:pt x="8130891" y="75827"/>
                </a:lnTo>
                <a:lnTo>
                  <a:pt x="8147704" y="74727"/>
                </a:lnTo>
                <a:lnTo>
                  <a:pt x="8185761" y="59917"/>
                </a:lnTo>
                <a:lnTo>
                  <a:pt x="8213144" y="35770"/>
                </a:lnTo>
                <a:lnTo>
                  <a:pt x="8221655" y="27409"/>
                </a:lnTo>
                <a:lnTo>
                  <a:pt x="8262651" y="2470"/>
                </a:lnTo>
                <a:lnTo>
                  <a:pt x="8276518" y="251"/>
                </a:lnTo>
                <a:lnTo>
                  <a:pt x="8292988" y="1438"/>
                </a:lnTo>
                <a:lnTo>
                  <a:pt x="8330189" y="16767"/>
                </a:lnTo>
                <a:lnTo>
                  <a:pt x="8357195" y="41454"/>
                </a:lnTo>
                <a:lnTo>
                  <a:pt x="8365736" y="49920"/>
                </a:lnTo>
                <a:lnTo>
                  <a:pt x="8407916" y="74433"/>
                </a:lnTo>
                <a:lnTo>
                  <a:pt x="8422398" y="76250"/>
                </a:lnTo>
                <a:lnTo>
                  <a:pt x="8438475" y="74985"/>
                </a:lnTo>
                <a:lnTo>
                  <a:pt x="8474711" y="59124"/>
                </a:lnTo>
                <a:lnTo>
                  <a:pt x="8501323" y="33872"/>
                </a:lnTo>
                <a:lnTo>
                  <a:pt x="8509914" y="25304"/>
                </a:lnTo>
                <a:lnTo>
                  <a:pt x="8553508" y="1340"/>
                </a:lnTo>
                <a:lnTo>
                  <a:pt x="8568706" y="0"/>
                </a:lnTo>
                <a:lnTo>
                  <a:pt x="8584310" y="1329"/>
                </a:lnTo>
                <a:lnTo>
                  <a:pt x="8619416" y="17751"/>
                </a:lnTo>
                <a:lnTo>
                  <a:pt x="8645604" y="43611"/>
                </a:lnTo>
                <a:lnTo>
                  <a:pt x="8654274" y="52281"/>
                </a:lnTo>
                <a:lnTo>
                  <a:pt x="8663599" y="60244"/>
                </a:lnTo>
                <a:lnTo>
                  <a:pt x="8673993" y="67062"/>
                </a:lnTo>
                <a:lnTo>
                  <a:pt x="8685866" y="72297"/>
                </a:lnTo>
                <a:lnTo>
                  <a:pt x="8699630" y="75508"/>
                </a:lnTo>
                <a:lnTo>
                  <a:pt x="8716753" y="74505"/>
                </a:lnTo>
                <a:lnTo>
                  <a:pt x="8755594" y="60201"/>
                </a:lnTo>
                <a:lnTo>
                  <a:pt x="8791833" y="28312"/>
                </a:lnTo>
                <a:lnTo>
                  <a:pt x="8800560" y="20469"/>
                </a:lnTo>
                <a:lnTo>
                  <a:pt x="8809888" y="13403"/>
                </a:lnTo>
                <a:lnTo>
                  <a:pt x="8820182" y="7476"/>
                </a:lnTo>
                <a:lnTo>
                  <a:pt x="8831809" y="3051"/>
                </a:lnTo>
                <a:lnTo>
                  <a:pt x="8845137" y="492"/>
                </a:lnTo>
                <a:lnTo>
                  <a:pt x="8861941" y="1594"/>
                </a:lnTo>
                <a:lnTo>
                  <a:pt x="8899975" y="16418"/>
                </a:lnTo>
                <a:lnTo>
                  <a:pt x="8927348" y="40579"/>
                </a:lnTo>
                <a:lnTo>
                  <a:pt x="8935860" y="48943"/>
                </a:lnTo>
                <a:lnTo>
                  <a:pt x="8976885" y="73872"/>
                </a:lnTo>
                <a:lnTo>
                  <a:pt x="8990768" y="76081"/>
                </a:lnTo>
                <a:lnTo>
                  <a:pt x="9007232" y="74893"/>
                </a:lnTo>
                <a:lnTo>
                  <a:pt x="9044417" y="59558"/>
                </a:lnTo>
                <a:lnTo>
                  <a:pt x="9071418" y="34867"/>
                </a:lnTo>
                <a:lnTo>
                  <a:pt x="9079961" y="26400"/>
                </a:lnTo>
                <a:lnTo>
                  <a:pt x="9122160" y="1889"/>
                </a:lnTo>
                <a:lnTo>
                  <a:pt x="9136651" y="75"/>
                </a:lnTo>
                <a:lnTo>
                  <a:pt x="9152726" y="1340"/>
                </a:lnTo>
                <a:lnTo>
                  <a:pt x="9188957" y="17199"/>
                </a:lnTo>
                <a:lnTo>
                  <a:pt x="9215569" y="42447"/>
                </a:lnTo>
                <a:lnTo>
                  <a:pt x="9224161" y="51014"/>
                </a:lnTo>
                <a:lnTo>
                  <a:pt x="9267758" y="74983"/>
                </a:lnTo>
                <a:lnTo>
                  <a:pt x="9282956" y="76326"/>
                </a:lnTo>
                <a:lnTo>
                  <a:pt x="9298566" y="74998"/>
                </a:lnTo>
                <a:lnTo>
                  <a:pt x="9333683" y="58581"/>
                </a:lnTo>
                <a:lnTo>
                  <a:pt x="9359875" y="32727"/>
                </a:lnTo>
                <a:lnTo>
                  <a:pt x="9368544" y="24058"/>
                </a:lnTo>
                <a:lnTo>
                  <a:pt x="9377867" y="16095"/>
                </a:lnTo>
                <a:lnTo>
                  <a:pt x="9388257" y="9275"/>
                </a:lnTo>
                <a:lnTo>
                  <a:pt x="9400125" y="4038"/>
                </a:lnTo>
                <a:lnTo>
                  <a:pt x="9413882" y="823"/>
                </a:lnTo>
                <a:lnTo>
                  <a:pt x="9431010" y="1824"/>
                </a:lnTo>
                <a:lnTo>
                  <a:pt x="9469866" y="16114"/>
                </a:lnTo>
                <a:lnTo>
                  <a:pt x="9506114" y="47985"/>
                </a:lnTo>
                <a:lnTo>
                  <a:pt x="9514840" y="55827"/>
                </a:lnTo>
                <a:lnTo>
                  <a:pt x="9524164" y="62894"/>
                </a:lnTo>
                <a:lnTo>
                  <a:pt x="9534452" y="68824"/>
                </a:lnTo>
                <a:lnTo>
                  <a:pt x="9546071" y="73255"/>
                </a:lnTo>
                <a:lnTo>
                  <a:pt x="9559386" y="75826"/>
                </a:lnTo>
                <a:lnTo>
                  <a:pt x="9576203" y="74727"/>
                </a:lnTo>
                <a:lnTo>
                  <a:pt x="9614270" y="59924"/>
                </a:lnTo>
                <a:lnTo>
                  <a:pt x="9641659" y="35786"/>
                </a:lnTo>
                <a:lnTo>
                  <a:pt x="9650170" y="27427"/>
                </a:lnTo>
                <a:lnTo>
                  <a:pt x="9691151" y="2481"/>
                </a:lnTo>
                <a:lnTo>
                  <a:pt x="9705010" y="254"/>
                </a:lnTo>
                <a:lnTo>
                  <a:pt x="9721490" y="1439"/>
                </a:lnTo>
                <a:lnTo>
                  <a:pt x="9758717" y="16750"/>
                </a:lnTo>
                <a:lnTo>
                  <a:pt x="9785736" y="41416"/>
                </a:lnTo>
                <a:lnTo>
                  <a:pt x="9794277" y="49878"/>
                </a:lnTo>
                <a:lnTo>
                  <a:pt x="9836417" y="74411"/>
                </a:lnTo>
                <a:lnTo>
                  <a:pt x="9850878" y="76245"/>
                </a:lnTo>
                <a:lnTo>
                  <a:pt x="9866975" y="74984"/>
                </a:lnTo>
                <a:lnTo>
                  <a:pt x="9903262" y="59154"/>
                </a:lnTo>
                <a:lnTo>
                  <a:pt x="9929896" y="33936"/>
                </a:lnTo>
                <a:lnTo>
                  <a:pt x="9938485" y="25374"/>
                </a:lnTo>
                <a:lnTo>
                  <a:pt x="9981999" y="1373"/>
                </a:lnTo>
                <a:lnTo>
                  <a:pt x="9997155" y="1"/>
                </a:lnTo>
                <a:lnTo>
                  <a:pt x="10012795" y="1326"/>
                </a:lnTo>
                <a:lnTo>
                  <a:pt x="10047985" y="17705"/>
                </a:lnTo>
                <a:lnTo>
                  <a:pt x="10074205" y="43518"/>
                </a:lnTo>
                <a:lnTo>
                  <a:pt x="10082868" y="52180"/>
                </a:lnTo>
                <a:lnTo>
                  <a:pt x="10092177" y="60144"/>
                </a:lnTo>
                <a:lnTo>
                  <a:pt x="10102542" y="66971"/>
                </a:lnTo>
                <a:lnTo>
                  <a:pt x="10114375" y="72226"/>
                </a:lnTo>
                <a:lnTo>
                  <a:pt x="10128086" y="75471"/>
                </a:lnTo>
                <a:lnTo>
                  <a:pt x="10145241" y="74479"/>
                </a:lnTo>
                <a:lnTo>
                  <a:pt x="10184164" y="60232"/>
                </a:lnTo>
                <a:lnTo>
                  <a:pt x="10220442" y="28414"/>
                </a:lnTo>
                <a:lnTo>
                  <a:pt x="10229160" y="20577"/>
                </a:lnTo>
                <a:lnTo>
                  <a:pt x="10238467" y="13508"/>
                </a:lnTo>
                <a:lnTo>
                  <a:pt x="10248731" y="7569"/>
                </a:lnTo>
                <a:lnTo>
                  <a:pt x="10260315" y="3120"/>
                </a:lnTo>
                <a:lnTo>
                  <a:pt x="10273586" y="524"/>
                </a:lnTo>
                <a:lnTo>
                  <a:pt x="10290427" y="1615"/>
                </a:lnTo>
                <a:lnTo>
                  <a:pt x="10328555" y="16378"/>
                </a:lnTo>
                <a:lnTo>
                  <a:pt x="10355971" y="40476"/>
                </a:lnTo>
                <a:lnTo>
                  <a:pt x="10364481" y="48828"/>
                </a:lnTo>
                <a:lnTo>
                  <a:pt x="10405380" y="73801"/>
                </a:lnTo>
                <a:lnTo>
                  <a:pt x="10419196" y="76055"/>
                </a:lnTo>
                <a:lnTo>
                  <a:pt x="10435703" y="74877"/>
                </a:lnTo>
                <a:lnTo>
                  <a:pt x="10473001" y="59615"/>
                </a:lnTo>
                <a:lnTo>
                  <a:pt x="10500052" y="34999"/>
                </a:lnTo>
                <a:lnTo>
                  <a:pt x="10508591" y="26547"/>
                </a:lnTo>
                <a:lnTo>
                  <a:pt x="10550628" y="1969"/>
                </a:lnTo>
                <a:lnTo>
                  <a:pt x="10565034" y="95"/>
                </a:lnTo>
                <a:lnTo>
                  <a:pt x="10581170" y="1349"/>
                </a:lnTo>
                <a:lnTo>
                  <a:pt x="10617551" y="17128"/>
                </a:lnTo>
                <a:lnTo>
                  <a:pt x="10644222" y="42292"/>
                </a:lnTo>
                <a:lnTo>
                  <a:pt x="10652805" y="50845"/>
                </a:lnTo>
                <a:lnTo>
                  <a:pt x="10696178" y="74903"/>
                </a:lnTo>
                <a:lnTo>
                  <a:pt x="10711264" y="76322"/>
                </a:lnTo>
                <a:lnTo>
                  <a:pt x="10726952" y="75004"/>
                </a:lnTo>
                <a:lnTo>
                  <a:pt x="10762261" y="58693"/>
                </a:lnTo>
                <a:lnTo>
                  <a:pt x="10788527" y="32954"/>
                </a:lnTo>
                <a:lnTo>
                  <a:pt x="10797182" y="24303"/>
                </a:lnTo>
                <a:lnTo>
                  <a:pt x="10806467" y="16340"/>
                </a:lnTo>
                <a:lnTo>
                  <a:pt x="10816793" y="9499"/>
                </a:lnTo>
                <a:lnTo>
                  <a:pt x="10828568" y="4213"/>
                </a:lnTo>
                <a:lnTo>
                  <a:pt x="10842201" y="915"/>
                </a:lnTo>
                <a:lnTo>
                  <a:pt x="10859409" y="1889"/>
                </a:lnTo>
                <a:lnTo>
                  <a:pt x="10898474" y="16032"/>
                </a:lnTo>
                <a:lnTo>
                  <a:pt x="10934826" y="47718"/>
                </a:lnTo>
                <a:lnTo>
                  <a:pt x="10943527" y="55545"/>
                </a:lnTo>
                <a:lnTo>
                  <a:pt x="10952801" y="62618"/>
                </a:lnTo>
                <a:lnTo>
                  <a:pt x="10963011" y="68580"/>
                </a:lnTo>
                <a:lnTo>
                  <a:pt x="10974520" y="73073"/>
                </a:lnTo>
                <a:lnTo>
                  <a:pt x="10987691" y="75739"/>
                </a:lnTo>
              </a:path>
            </a:pathLst>
          </a:cu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sp>
        <p:nvSpPr>
          <p:cNvPr id="18" name="object 6"/>
          <p:cNvSpPr/>
          <p:nvPr/>
        </p:nvSpPr>
        <p:spPr>
          <a:xfrm>
            <a:off x="35175" y="2799934"/>
            <a:ext cx="12156825" cy="45719"/>
          </a:xfrm>
          <a:custGeom>
            <a:avLst/>
            <a:gdLst/>
            <a:ahLst/>
            <a:cxnLst/>
            <a:rect l="l" t="t" r="r" b="b"/>
            <a:pathLst>
              <a:path w="10987691" h="76326">
                <a:moveTo>
                  <a:pt x="0" y="0"/>
                </a:moveTo>
                <a:lnTo>
                  <a:pt x="40402" y="10689"/>
                </a:lnTo>
                <a:lnTo>
                  <a:pt x="76668" y="43760"/>
                </a:lnTo>
                <a:lnTo>
                  <a:pt x="85348" y="52442"/>
                </a:lnTo>
                <a:lnTo>
                  <a:pt x="94699" y="60405"/>
                </a:lnTo>
                <a:lnTo>
                  <a:pt x="105136" y="67209"/>
                </a:lnTo>
                <a:lnTo>
                  <a:pt x="117071" y="72410"/>
                </a:lnTo>
                <a:lnTo>
                  <a:pt x="130919" y="75566"/>
                </a:lnTo>
                <a:lnTo>
                  <a:pt x="147991" y="74546"/>
                </a:lnTo>
                <a:lnTo>
                  <a:pt x="186701" y="60155"/>
                </a:lnTo>
                <a:lnTo>
                  <a:pt x="222881" y="28160"/>
                </a:lnTo>
                <a:lnTo>
                  <a:pt x="231624" y="20309"/>
                </a:lnTo>
                <a:lnTo>
                  <a:pt x="240983" y="13246"/>
                </a:lnTo>
                <a:lnTo>
                  <a:pt x="251327" y="7338"/>
                </a:lnTo>
                <a:lnTo>
                  <a:pt x="263022" y="2950"/>
                </a:lnTo>
                <a:lnTo>
                  <a:pt x="276438" y="446"/>
                </a:lnTo>
                <a:lnTo>
                  <a:pt x="293188" y="1563"/>
                </a:lnTo>
                <a:lnTo>
                  <a:pt x="331084" y="16477"/>
                </a:lnTo>
                <a:lnTo>
                  <a:pt x="358393" y="40733"/>
                </a:lnTo>
                <a:lnTo>
                  <a:pt x="366909" y="49115"/>
                </a:lnTo>
                <a:lnTo>
                  <a:pt x="408123" y="73975"/>
                </a:lnTo>
                <a:lnTo>
                  <a:pt x="422105" y="76118"/>
                </a:lnTo>
                <a:lnTo>
                  <a:pt x="438501" y="74914"/>
                </a:lnTo>
                <a:lnTo>
                  <a:pt x="475518" y="59479"/>
                </a:lnTo>
                <a:lnTo>
                  <a:pt x="502446" y="34682"/>
                </a:lnTo>
                <a:lnTo>
                  <a:pt x="510996" y="26195"/>
                </a:lnTo>
                <a:lnTo>
                  <a:pt x="553439" y="1780"/>
                </a:lnTo>
                <a:lnTo>
                  <a:pt x="568055" y="52"/>
                </a:lnTo>
                <a:lnTo>
                  <a:pt x="584043" y="1331"/>
                </a:lnTo>
                <a:lnTo>
                  <a:pt x="620065" y="17304"/>
                </a:lnTo>
                <a:lnTo>
                  <a:pt x="646593" y="42676"/>
                </a:lnTo>
                <a:lnTo>
                  <a:pt x="655197" y="51265"/>
                </a:lnTo>
                <a:lnTo>
                  <a:pt x="664351" y="59221"/>
                </a:lnTo>
                <a:lnTo>
                  <a:pt x="674455" y="66124"/>
                </a:lnTo>
                <a:lnTo>
                  <a:pt x="685910" y="71556"/>
                </a:lnTo>
                <a:lnTo>
                  <a:pt x="699118" y="75096"/>
                </a:lnTo>
                <a:lnTo>
                  <a:pt x="716544" y="74206"/>
                </a:lnTo>
                <a:lnTo>
                  <a:pt x="756165" y="60449"/>
                </a:lnTo>
                <a:lnTo>
                  <a:pt x="792779" y="29224"/>
                </a:lnTo>
                <a:lnTo>
                  <a:pt x="801416" y="21437"/>
                </a:lnTo>
                <a:lnTo>
                  <a:pt x="810561" y="14355"/>
                </a:lnTo>
                <a:lnTo>
                  <a:pt x="820569" y="8325"/>
                </a:lnTo>
                <a:lnTo>
                  <a:pt x="831799" y="3696"/>
                </a:lnTo>
                <a:lnTo>
                  <a:pt x="844606" y="814"/>
                </a:lnTo>
                <a:lnTo>
                  <a:pt x="861726" y="1818"/>
                </a:lnTo>
                <a:lnTo>
                  <a:pt x="900558" y="16128"/>
                </a:lnTo>
                <a:lnTo>
                  <a:pt x="936794" y="48024"/>
                </a:lnTo>
                <a:lnTo>
                  <a:pt x="945522" y="55867"/>
                </a:lnTo>
                <a:lnTo>
                  <a:pt x="954851" y="62933"/>
                </a:lnTo>
                <a:lnTo>
                  <a:pt x="965149" y="68859"/>
                </a:lnTo>
                <a:lnTo>
                  <a:pt x="976781" y="73281"/>
                </a:lnTo>
                <a:lnTo>
                  <a:pt x="990114" y="75837"/>
                </a:lnTo>
                <a:lnTo>
                  <a:pt x="1006916" y="74734"/>
                </a:lnTo>
                <a:lnTo>
                  <a:pt x="1044941" y="59897"/>
                </a:lnTo>
                <a:lnTo>
                  <a:pt x="1072308" y="35722"/>
                </a:lnTo>
                <a:lnTo>
                  <a:pt x="1080819" y="27355"/>
                </a:lnTo>
                <a:lnTo>
                  <a:pt x="1121859" y="2438"/>
                </a:lnTo>
                <a:lnTo>
                  <a:pt x="1135752" y="239"/>
                </a:lnTo>
                <a:lnTo>
                  <a:pt x="1152203" y="1430"/>
                </a:lnTo>
                <a:lnTo>
                  <a:pt x="1189356" y="16787"/>
                </a:lnTo>
                <a:lnTo>
                  <a:pt x="1216342" y="41503"/>
                </a:lnTo>
                <a:lnTo>
                  <a:pt x="1224886" y="49974"/>
                </a:lnTo>
                <a:lnTo>
                  <a:pt x="1267133" y="74463"/>
                </a:lnTo>
                <a:lnTo>
                  <a:pt x="1281649" y="76256"/>
                </a:lnTo>
                <a:lnTo>
                  <a:pt x="1297699" y="74987"/>
                </a:lnTo>
                <a:lnTo>
                  <a:pt x="1333867" y="59086"/>
                </a:lnTo>
                <a:lnTo>
                  <a:pt x="1360451" y="33791"/>
                </a:lnTo>
                <a:lnTo>
                  <a:pt x="1369046" y="25216"/>
                </a:lnTo>
                <a:lnTo>
                  <a:pt x="1412745" y="1300"/>
                </a:lnTo>
                <a:lnTo>
                  <a:pt x="1427997" y="0"/>
                </a:lnTo>
                <a:lnTo>
                  <a:pt x="1443560" y="1334"/>
                </a:lnTo>
                <a:lnTo>
                  <a:pt x="1478561" y="17817"/>
                </a:lnTo>
                <a:lnTo>
                  <a:pt x="1504709" y="43746"/>
                </a:lnTo>
                <a:lnTo>
                  <a:pt x="1513386" y="52427"/>
                </a:lnTo>
                <a:lnTo>
                  <a:pt x="1522732" y="60390"/>
                </a:lnTo>
                <a:lnTo>
                  <a:pt x="1533162" y="67195"/>
                </a:lnTo>
                <a:lnTo>
                  <a:pt x="1545087" y="72399"/>
                </a:lnTo>
                <a:lnTo>
                  <a:pt x="1558921" y="75561"/>
                </a:lnTo>
                <a:lnTo>
                  <a:pt x="1575997" y="74542"/>
                </a:lnTo>
                <a:lnTo>
                  <a:pt x="1614715" y="60150"/>
                </a:lnTo>
                <a:lnTo>
                  <a:pt x="1650894" y="28151"/>
                </a:lnTo>
                <a:lnTo>
                  <a:pt x="1659636" y="20300"/>
                </a:lnTo>
                <a:lnTo>
                  <a:pt x="1668994" y="13238"/>
                </a:lnTo>
                <a:lnTo>
                  <a:pt x="1679335" y="7331"/>
                </a:lnTo>
                <a:lnTo>
                  <a:pt x="1691028" y="2944"/>
                </a:lnTo>
                <a:lnTo>
                  <a:pt x="1704442" y="443"/>
                </a:lnTo>
                <a:lnTo>
                  <a:pt x="1721186" y="1562"/>
                </a:lnTo>
                <a:lnTo>
                  <a:pt x="1759067" y="16487"/>
                </a:lnTo>
                <a:lnTo>
                  <a:pt x="1786368" y="40753"/>
                </a:lnTo>
                <a:lnTo>
                  <a:pt x="1794884" y="49139"/>
                </a:lnTo>
                <a:lnTo>
                  <a:pt x="1836119" y="73989"/>
                </a:lnTo>
                <a:lnTo>
                  <a:pt x="1850113" y="76122"/>
                </a:lnTo>
                <a:lnTo>
                  <a:pt x="1866501" y="74917"/>
                </a:lnTo>
                <a:lnTo>
                  <a:pt x="1903497" y="59468"/>
                </a:lnTo>
                <a:lnTo>
                  <a:pt x="1930416" y="34655"/>
                </a:lnTo>
                <a:lnTo>
                  <a:pt x="1938967" y="26165"/>
                </a:lnTo>
                <a:lnTo>
                  <a:pt x="1981441" y="1764"/>
                </a:lnTo>
                <a:lnTo>
                  <a:pt x="1996074" y="49"/>
                </a:lnTo>
                <a:lnTo>
                  <a:pt x="2012049" y="1330"/>
                </a:lnTo>
                <a:lnTo>
                  <a:pt x="2048040" y="17319"/>
                </a:lnTo>
                <a:lnTo>
                  <a:pt x="2074557" y="42707"/>
                </a:lnTo>
                <a:lnTo>
                  <a:pt x="2083163" y="51299"/>
                </a:lnTo>
                <a:lnTo>
                  <a:pt x="2092322" y="59255"/>
                </a:lnTo>
                <a:lnTo>
                  <a:pt x="2102435" y="66156"/>
                </a:lnTo>
                <a:lnTo>
                  <a:pt x="2113904" y="71581"/>
                </a:lnTo>
                <a:lnTo>
                  <a:pt x="2127130" y="75111"/>
                </a:lnTo>
                <a:lnTo>
                  <a:pt x="2144544" y="74217"/>
                </a:lnTo>
                <a:lnTo>
                  <a:pt x="2184133" y="60436"/>
                </a:lnTo>
                <a:lnTo>
                  <a:pt x="2220730" y="29181"/>
                </a:lnTo>
                <a:lnTo>
                  <a:pt x="2229371" y="21392"/>
                </a:lnTo>
                <a:lnTo>
                  <a:pt x="2238522" y="14311"/>
                </a:lnTo>
                <a:lnTo>
                  <a:pt x="2248542" y="8285"/>
                </a:lnTo>
                <a:lnTo>
                  <a:pt x="2259788" y="3665"/>
                </a:lnTo>
                <a:lnTo>
                  <a:pt x="2272616" y="798"/>
                </a:lnTo>
                <a:lnTo>
                  <a:pt x="2289720" y="1807"/>
                </a:lnTo>
                <a:lnTo>
                  <a:pt x="2328511" y="16148"/>
                </a:lnTo>
                <a:lnTo>
                  <a:pt x="2364725" y="48084"/>
                </a:lnTo>
                <a:lnTo>
                  <a:pt x="2373458" y="55930"/>
                </a:lnTo>
                <a:lnTo>
                  <a:pt x="2382797" y="62995"/>
                </a:lnTo>
                <a:lnTo>
                  <a:pt x="2393111" y="68913"/>
                </a:lnTo>
                <a:lnTo>
                  <a:pt x="2404765" y="73321"/>
                </a:lnTo>
                <a:lnTo>
                  <a:pt x="2418128" y="75856"/>
                </a:lnTo>
                <a:lnTo>
                  <a:pt x="2434905" y="74745"/>
                </a:lnTo>
                <a:lnTo>
                  <a:pt x="2472865" y="59868"/>
                </a:lnTo>
                <a:lnTo>
                  <a:pt x="2500202" y="35650"/>
                </a:lnTo>
                <a:lnTo>
                  <a:pt x="2508715" y="27274"/>
                </a:lnTo>
                <a:lnTo>
                  <a:pt x="2549842" y="2389"/>
                </a:lnTo>
                <a:lnTo>
                  <a:pt x="2563781" y="222"/>
                </a:lnTo>
                <a:lnTo>
                  <a:pt x="2580200" y="1421"/>
                </a:lnTo>
                <a:lnTo>
                  <a:pt x="2617271" y="16828"/>
                </a:lnTo>
                <a:lnTo>
                  <a:pt x="2644221" y="41598"/>
                </a:lnTo>
                <a:lnTo>
                  <a:pt x="2652768" y="50080"/>
                </a:lnTo>
                <a:lnTo>
                  <a:pt x="2695134" y="74519"/>
                </a:lnTo>
                <a:lnTo>
                  <a:pt x="2709713" y="76268"/>
                </a:lnTo>
                <a:lnTo>
                  <a:pt x="2725724" y="74993"/>
                </a:lnTo>
                <a:lnTo>
                  <a:pt x="2761800" y="59048"/>
                </a:lnTo>
                <a:lnTo>
                  <a:pt x="2788350" y="33707"/>
                </a:lnTo>
                <a:lnTo>
                  <a:pt x="2796951" y="25124"/>
                </a:lnTo>
                <a:lnTo>
                  <a:pt x="2806095" y="17169"/>
                </a:lnTo>
                <a:lnTo>
                  <a:pt x="2816182" y="10261"/>
                </a:lnTo>
                <a:lnTo>
                  <a:pt x="2827612" y="4818"/>
                </a:lnTo>
                <a:lnTo>
                  <a:pt x="2840787" y="1258"/>
                </a:lnTo>
                <a:lnTo>
                  <a:pt x="2858230" y="2140"/>
                </a:lnTo>
                <a:lnTo>
                  <a:pt x="2897896" y="15862"/>
                </a:lnTo>
                <a:lnTo>
                  <a:pt x="2934534" y="47043"/>
                </a:lnTo>
                <a:lnTo>
                  <a:pt x="2943167" y="54826"/>
                </a:lnTo>
                <a:lnTo>
                  <a:pt x="2952301" y="61908"/>
                </a:lnTo>
                <a:lnTo>
                  <a:pt x="2962294" y="67944"/>
                </a:lnTo>
                <a:lnTo>
                  <a:pt x="2973500" y="72587"/>
                </a:lnTo>
                <a:lnTo>
                  <a:pt x="2986277" y="75488"/>
                </a:lnTo>
                <a:lnTo>
                  <a:pt x="3003416" y="74490"/>
                </a:lnTo>
                <a:lnTo>
                  <a:pt x="3042294" y="60208"/>
                </a:lnTo>
                <a:lnTo>
                  <a:pt x="3078548" y="28345"/>
                </a:lnTo>
                <a:lnTo>
                  <a:pt x="3087270" y="20504"/>
                </a:lnTo>
                <a:lnTo>
                  <a:pt x="3096589" y="13437"/>
                </a:lnTo>
                <a:lnTo>
                  <a:pt x="3106869" y="7506"/>
                </a:lnTo>
                <a:lnTo>
                  <a:pt x="3118478" y="3074"/>
                </a:lnTo>
                <a:lnTo>
                  <a:pt x="3131781" y="502"/>
                </a:lnTo>
                <a:lnTo>
                  <a:pt x="3148596" y="1602"/>
                </a:lnTo>
                <a:lnTo>
                  <a:pt x="3186653" y="16420"/>
                </a:lnTo>
                <a:lnTo>
                  <a:pt x="3214032" y="40576"/>
                </a:lnTo>
                <a:lnTo>
                  <a:pt x="3222543" y="48940"/>
                </a:lnTo>
                <a:lnTo>
                  <a:pt x="3263541" y="73869"/>
                </a:lnTo>
                <a:lnTo>
                  <a:pt x="3277412" y="76080"/>
                </a:lnTo>
                <a:lnTo>
                  <a:pt x="3293877" y="74891"/>
                </a:lnTo>
                <a:lnTo>
                  <a:pt x="3331062" y="59548"/>
                </a:lnTo>
                <a:lnTo>
                  <a:pt x="3358060" y="34845"/>
                </a:lnTo>
                <a:lnTo>
                  <a:pt x="3366602" y="26376"/>
                </a:lnTo>
                <a:lnTo>
                  <a:pt x="3408807" y="1877"/>
                </a:lnTo>
                <a:lnTo>
                  <a:pt x="3423303" y="73"/>
                </a:lnTo>
                <a:lnTo>
                  <a:pt x="3439368" y="1339"/>
                </a:lnTo>
                <a:lnTo>
                  <a:pt x="3475575" y="17218"/>
                </a:lnTo>
                <a:lnTo>
                  <a:pt x="3502175" y="42489"/>
                </a:lnTo>
                <a:lnTo>
                  <a:pt x="3510768" y="51060"/>
                </a:lnTo>
                <a:lnTo>
                  <a:pt x="3554407" y="75004"/>
                </a:lnTo>
                <a:lnTo>
                  <a:pt x="3569628" y="76326"/>
                </a:lnTo>
                <a:lnTo>
                  <a:pt x="3585219" y="74995"/>
                </a:lnTo>
                <a:lnTo>
                  <a:pt x="3620290" y="58553"/>
                </a:lnTo>
                <a:lnTo>
                  <a:pt x="3646465" y="32669"/>
                </a:lnTo>
                <a:lnTo>
                  <a:pt x="3655137" y="23995"/>
                </a:lnTo>
                <a:lnTo>
                  <a:pt x="3664469" y="16032"/>
                </a:lnTo>
                <a:lnTo>
                  <a:pt x="3674874" y="9218"/>
                </a:lnTo>
                <a:lnTo>
                  <a:pt x="3686765" y="3994"/>
                </a:lnTo>
                <a:lnTo>
                  <a:pt x="3700553" y="800"/>
                </a:lnTo>
                <a:lnTo>
                  <a:pt x="3717660" y="1808"/>
                </a:lnTo>
                <a:lnTo>
                  <a:pt x="3756458" y="16145"/>
                </a:lnTo>
                <a:lnTo>
                  <a:pt x="3792676" y="48075"/>
                </a:lnTo>
                <a:lnTo>
                  <a:pt x="3801408" y="55921"/>
                </a:lnTo>
                <a:lnTo>
                  <a:pt x="3810746" y="62986"/>
                </a:lnTo>
                <a:lnTo>
                  <a:pt x="3821056" y="68905"/>
                </a:lnTo>
                <a:lnTo>
                  <a:pt x="3832707" y="73315"/>
                </a:lnTo>
                <a:lnTo>
                  <a:pt x="3846065" y="75853"/>
                </a:lnTo>
                <a:lnTo>
                  <a:pt x="3862847" y="74744"/>
                </a:lnTo>
                <a:lnTo>
                  <a:pt x="3900822" y="59877"/>
                </a:lnTo>
                <a:lnTo>
                  <a:pt x="3928165" y="35670"/>
                </a:lnTo>
                <a:lnTo>
                  <a:pt x="3936678" y="27297"/>
                </a:lnTo>
                <a:lnTo>
                  <a:pt x="3977786" y="2402"/>
                </a:lnTo>
                <a:lnTo>
                  <a:pt x="3991713" y="226"/>
                </a:lnTo>
                <a:lnTo>
                  <a:pt x="4008139" y="1423"/>
                </a:lnTo>
                <a:lnTo>
                  <a:pt x="4045229" y="16815"/>
                </a:lnTo>
                <a:lnTo>
                  <a:pt x="4072188" y="41568"/>
                </a:lnTo>
                <a:lnTo>
                  <a:pt x="4080735" y="50046"/>
                </a:lnTo>
                <a:lnTo>
                  <a:pt x="4123072" y="74501"/>
                </a:lnTo>
                <a:lnTo>
                  <a:pt x="4137634" y="76265"/>
                </a:lnTo>
                <a:lnTo>
                  <a:pt x="4153657" y="74992"/>
                </a:lnTo>
                <a:lnTo>
                  <a:pt x="4189764" y="59068"/>
                </a:lnTo>
                <a:lnTo>
                  <a:pt x="4216327" y="33750"/>
                </a:lnTo>
                <a:lnTo>
                  <a:pt x="4224927" y="25171"/>
                </a:lnTo>
                <a:lnTo>
                  <a:pt x="4234065" y="17216"/>
                </a:lnTo>
                <a:lnTo>
                  <a:pt x="4244142" y="10305"/>
                </a:lnTo>
                <a:lnTo>
                  <a:pt x="4255558" y="4853"/>
                </a:lnTo>
                <a:lnTo>
                  <a:pt x="4268712" y="1279"/>
                </a:lnTo>
                <a:lnTo>
                  <a:pt x="4286169" y="2156"/>
                </a:lnTo>
                <a:lnTo>
                  <a:pt x="4325869" y="15855"/>
                </a:lnTo>
                <a:lnTo>
                  <a:pt x="4362523" y="47009"/>
                </a:lnTo>
                <a:lnTo>
                  <a:pt x="4371152" y="54788"/>
                </a:lnTo>
                <a:lnTo>
                  <a:pt x="4380279" y="61871"/>
                </a:lnTo>
                <a:lnTo>
                  <a:pt x="4390259" y="67911"/>
                </a:lnTo>
                <a:lnTo>
                  <a:pt x="4401449" y="72561"/>
                </a:lnTo>
                <a:lnTo>
                  <a:pt x="4414204" y="75474"/>
                </a:lnTo>
                <a:lnTo>
                  <a:pt x="4431357" y="74481"/>
                </a:lnTo>
                <a:lnTo>
                  <a:pt x="4470271" y="60224"/>
                </a:lnTo>
                <a:lnTo>
                  <a:pt x="4506543" y="28392"/>
                </a:lnTo>
                <a:lnTo>
                  <a:pt x="4515261" y="20554"/>
                </a:lnTo>
                <a:lnTo>
                  <a:pt x="4524571" y="13486"/>
                </a:lnTo>
                <a:lnTo>
                  <a:pt x="4534838" y="7549"/>
                </a:lnTo>
                <a:lnTo>
                  <a:pt x="4546427" y="3106"/>
                </a:lnTo>
                <a:lnTo>
                  <a:pt x="4559706" y="517"/>
                </a:lnTo>
                <a:lnTo>
                  <a:pt x="4576540" y="1611"/>
                </a:lnTo>
                <a:lnTo>
                  <a:pt x="4614646" y="16397"/>
                </a:lnTo>
                <a:lnTo>
                  <a:pt x="4642048" y="40521"/>
                </a:lnTo>
                <a:lnTo>
                  <a:pt x="4650558" y="48878"/>
                </a:lnTo>
                <a:lnTo>
                  <a:pt x="4691490" y="73831"/>
                </a:lnTo>
                <a:lnTo>
                  <a:pt x="4705326" y="76066"/>
                </a:lnTo>
                <a:lnTo>
                  <a:pt x="4721813" y="74883"/>
                </a:lnTo>
                <a:lnTo>
                  <a:pt x="4759054" y="59583"/>
                </a:lnTo>
                <a:lnTo>
                  <a:pt x="4786080" y="34926"/>
                </a:lnTo>
                <a:lnTo>
                  <a:pt x="4794620" y="26466"/>
                </a:lnTo>
                <a:lnTo>
                  <a:pt x="4836738" y="1925"/>
                </a:lnTo>
                <a:lnTo>
                  <a:pt x="4851188" y="84"/>
                </a:lnTo>
                <a:lnTo>
                  <a:pt x="4867289" y="1345"/>
                </a:lnTo>
                <a:lnTo>
                  <a:pt x="4903581" y="17178"/>
                </a:lnTo>
                <a:lnTo>
                  <a:pt x="4930215" y="42400"/>
                </a:lnTo>
                <a:lnTo>
                  <a:pt x="4938802" y="50963"/>
                </a:lnTo>
                <a:lnTo>
                  <a:pt x="4982312" y="74959"/>
                </a:lnTo>
                <a:lnTo>
                  <a:pt x="4997469" y="76325"/>
                </a:lnTo>
                <a:lnTo>
                  <a:pt x="5013102" y="74998"/>
                </a:lnTo>
                <a:lnTo>
                  <a:pt x="5048273" y="58600"/>
                </a:lnTo>
                <a:lnTo>
                  <a:pt x="5074483" y="32766"/>
                </a:lnTo>
                <a:lnTo>
                  <a:pt x="5083147" y="24100"/>
                </a:lnTo>
                <a:lnTo>
                  <a:pt x="5092460" y="16137"/>
                </a:lnTo>
                <a:lnTo>
                  <a:pt x="5102833" y="9313"/>
                </a:lnTo>
                <a:lnTo>
                  <a:pt x="5114677" y="4068"/>
                </a:lnTo>
                <a:lnTo>
                  <a:pt x="5128404" y="838"/>
                </a:lnTo>
                <a:lnTo>
                  <a:pt x="5145542" y="1835"/>
                </a:lnTo>
                <a:lnTo>
                  <a:pt x="5184422" y="16109"/>
                </a:lnTo>
                <a:lnTo>
                  <a:pt x="5220681" y="47961"/>
                </a:lnTo>
                <a:lnTo>
                  <a:pt x="5229403" y="55802"/>
                </a:lnTo>
                <a:lnTo>
                  <a:pt x="5238721" y="62869"/>
                </a:lnTo>
                <a:lnTo>
                  <a:pt x="5249000" y="68802"/>
                </a:lnTo>
                <a:lnTo>
                  <a:pt x="5260606" y="73239"/>
                </a:lnTo>
                <a:lnTo>
                  <a:pt x="5273905" y="75818"/>
                </a:lnTo>
                <a:lnTo>
                  <a:pt x="5290729" y="74721"/>
                </a:lnTo>
                <a:lnTo>
                  <a:pt x="5328809" y="59921"/>
                </a:lnTo>
                <a:lnTo>
                  <a:pt x="5356201" y="35784"/>
                </a:lnTo>
                <a:lnTo>
                  <a:pt x="5364712" y="27425"/>
                </a:lnTo>
                <a:lnTo>
                  <a:pt x="5405677" y="2480"/>
                </a:lnTo>
                <a:lnTo>
                  <a:pt x="5419529" y="254"/>
                </a:lnTo>
                <a:lnTo>
                  <a:pt x="5436008" y="1440"/>
                </a:lnTo>
                <a:lnTo>
                  <a:pt x="5473229" y="16760"/>
                </a:lnTo>
                <a:lnTo>
                  <a:pt x="5500242" y="41439"/>
                </a:lnTo>
                <a:lnTo>
                  <a:pt x="5508783" y="49903"/>
                </a:lnTo>
                <a:lnTo>
                  <a:pt x="5550936" y="74424"/>
                </a:lnTo>
                <a:lnTo>
                  <a:pt x="5565405" y="76248"/>
                </a:lnTo>
                <a:lnTo>
                  <a:pt x="5581490" y="74984"/>
                </a:lnTo>
                <a:lnTo>
                  <a:pt x="5617747" y="59134"/>
                </a:lnTo>
                <a:lnTo>
                  <a:pt x="5644367" y="33894"/>
                </a:lnTo>
                <a:lnTo>
                  <a:pt x="5652957" y="25328"/>
                </a:lnTo>
                <a:lnTo>
                  <a:pt x="5696520" y="1351"/>
                </a:lnTo>
                <a:lnTo>
                  <a:pt x="5711702" y="1"/>
                </a:lnTo>
                <a:lnTo>
                  <a:pt x="5727318" y="1328"/>
                </a:lnTo>
                <a:lnTo>
                  <a:pt x="5762449" y="17740"/>
                </a:lnTo>
                <a:lnTo>
                  <a:pt x="5788646" y="43590"/>
                </a:lnTo>
                <a:lnTo>
                  <a:pt x="5797314" y="52258"/>
                </a:lnTo>
                <a:lnTo>
                  <a:pt x="5806634" y="60221"/>
                </a:lnTo>
                <a:lnTo>
                  <a:pt x="5817019" y="67042"/>
                </a:lnTo>
                <a:lnTo>
                  <a:pt x="5828881" y="72281"/>
                </a:lnTo>
                <a:lnTo>
                  <a:pt x="5842630" y="75500"/>
                </a:lnTo>
                <a:lnTo>
                  <a:pt x="5859762" y="74499"/>
                </a:lnTo>
                <a:lnTo>
                  <a:pt x="5898623" y="60209"/>
                </a:lnTo>
                <a:lnTo>
                  <a:pt x="5934873" y="28337"/>
                </a:lnTo>
                <a:lnTo>
                  <a:pt x="5943597" y="20495"/>
                </a:lnTo>
                <a:lnTo>
                  <a:pt x="5952920" y="13428"/>
                </a:lnTo>
                <a:lnTo>
                  <a:pt x="5963206" y="7498"/>
                </a:lnTo>
                <a:lnTo>
                  <a:pt x="5974823" y="3068"/>
                </a:lnTo>
                <a:lnTo>
                  <a:pt x="5988136" y="499"/>
                </a:lnTo>
                <a:lnTo>
                  <a:pt x="6004951" y="1599"/>
                </a:lnTo>
                <a:lnTo>
                  <a:pt x="6043010" y="16413"/>
                </a:lnTo>
                <a:lnTo>
                  <a:pt x="6070392" y="40564"/>
                </a:lnTo>
                <a:lnTo>
                  <a:pt x="6078903" y="48926"/>
                </a:lnTo>
                <a:lnTo>
                  <a:pt x="6119897" y="73861"/>
                </a:lnTo>
                <a:lnTo>
                  <a:pt x="6133765" y="76077"/>
                </a:lnTo>
                <a:lnTo>
                  <a:pt x="6150235" y="74890"/>
                </a:lnTo>
                <a:lnTo>
                  <a:pt x="6187434" y="59559"/>
                </a:lnTo>
                <a:lnTo>
                  <a:pt x="6214440" y="34871"/>
                </a:lnTo>
                <a:lnTo>
                  <a:pt x="6222982" y="26405"/>
                </a:lnTo>
                <a:lnTo>
                  <a:pt x="6265163" y="1892"/>
                </a:lnTo>
                <a:lnTo>
                  <a:pt x="6279647" y="76"/>
                </a:lnTo>
                <a:lnTo>
                  <a:pt x="6295722" y="1340"/>
                </a:lnTo>
                <a:lnTo>
                  <a:pt x="6331955" y="17201"/>
                </a:lnTo>
                <a:lnTo>
                  <a:pt x="6358566" y="42451"/>
                </a:lnTo>
                <a:lnTo>
                  <a:pt x="6367158" y="51019"/>
                </a:lnTo>
                <a:lnTo>
                  <a:pt x="6410754" y="74985"/>
                </a:lnTo>
                <a:lnTo>
                  <a:pt x="6425953" y="76326"/>
                </a:lnTo>
                <a:lnTo>
                  <a:pt x="6441562" y="74997"/>
                </a:lnTo>
                <a:lnTo>
                  <a:pt x="6476675" y="58577"/>
                </a:lnTo>
                <a:lnTo>
                  <a:pt x="6502866" y="32718"/>
                </a:lnTo>
                <a:lnTo>
                  <a:pt x="6511535" y="24048"/>
                </a:lnTo>
                <a:lnTo>
                  <a:pt x="6520859" y="16085"/>
                </a:lnTo>
                <a:lnTo>
                  <a:pt x="6531250" y="9266"/>
                </a:lnTo>
                <a:lnTo>
                  <a:pt x="6543120" y="4032"/>
                </a:lnTo>
                <a:lnTo>
                  <a:pt x="6556880" y="819"/>
                </a:lnTo>
                <a:lnTo>
                  <a:pt x="6574003" y="1822"/>
                </a:lnTo>
                <a:lnTo>
                  <a:pt x="6612844" y="16123"/>
                </a:lnTo>
                <a:lnTo>
                  <a:pt x="6649084" y="48007"/>
                </a:lnTo>
                <a:lnTo>
                  <a:pt x="6657811" y="55850"/>
                </a:lnTo>
                <a:lnTo>
                  <a:pt x="6667139" y="62917"/>
                </a:lnTo>
                <a:lnTo>
                  <a:pt x="6677432" y="68844"/>
                </a:lnTo>
                <a:lnTo>
                  <a:pt x="6689059" y="73270"/>
                </a:lnTo>
                <a:lnTo>
                  <a:pt x="6702385" y="75832"/>
                </a:lnTo>
                <a:lnTo>
                  <a:pt x="6719192" y="74731"/>
                </a:lnTo>
                <a:lnTo>
                  <a:pt x="6757232" y="59911"/>
                </a:lnTo>
                <a:lnTo>
                  <a:pt x="6784608" y="35753"/>
                </a:lnTo>
                <a:lnTo>
                  <a:pt x="6793119" y="27390"/>
                </a:lnTo>
                <a:lnTo>
                  <a:pt x="6834137" y="2459"/>
                </a:lnTo>
                <a:lnTo>
                  <a:pt x="6848015" y="246"/>
                </a:lnTo>
                <a:lnTo>
                  <a:pt x="6864479" y="1435"/>
                </a:lnTo>
                <a:lnTo>
                  <a:pt x="6901664" y="16770"/>
                </a:lnTo>
                <a:lnTo>
                  <a:pt x="6928665" y="41464"/>
                </a:lnTo>
                <a:lnTo>
                  <a:pt x="6937207" y="49931"/>
                </a:lnTo>
                <a:lnTo>
                  <a:pt x="6979407" y="74440"/>
                </a:lnTo>
                <a:lnTo>
                  <a:pt x="6993899" y="76251"/>
                </a:lnTo>
                <a:lnTo>
                  <a:pt x="7009971" y="74986"/>
                </a:lnTo>
                <a:lnTo>
                  <a:pt x="7046197" y="59125"/>
                </a:lnTo>
                <a:lnTo>
                  <a:pt x="7072807" y="33873"/>
                </a:lnTo>
                <a:lnTo>
                  <a:pt x="7081399" y="25305"/>
                </a:lnTo>
                <a:lnTo>
                  <a:pt x="7125005" y="1341"/>
                </a:lnTo>
                <a:lnTo>
                  <a:pt x="7140207" y="0"/>
                </a:lnTo>
                <a:lnTo>
                  <a:pt x="7155815" y="1329"/>
                </a:lnTo>
                <a:lnTo>
                  <a:pt x="7190927" y="17750"/>
                </a:lnTo>
                <a:lnTo>
                  <a:pt x="7217117" y="43610"/>
                </a:lnTo>
                <a:lnTo>
                  <a:pt x="7225785" y="52280"/>
                </a:lnTo>
                <a:lnTo>
                  <a:pt x="7235110" y="60243"/>
                </a:lnTo>
                <a:lnTo>
                  <a:pt x="7245502" y="67062"/>
                </a:lnTo>
                <a:lnTo>
                  <a:pt x="7257372" y="72296"/>
                </a:lnTo>
                <a:lnTo>
                  <a:pt x="7271134" y="75508"/>
                </a:lnTo>
                <a:lnTo>
                  <a:pt x="7288258" y="74505"/>
                </a:lnTo>
                <a:lnTo>
                  <a:pt x="7327100" y="60204"/>
                </a:lnTo>
                <a:lnTo>
                  <a:pt x="7363342" y="28321"/>
                </a:lnTo>
                <a:lnTo>
                  <a:pt x="7372069" y="20478"/>
                </a:lnTo>
                <a:lnTo>
                  <a:pt x="7381396" y="13411"/>
                </a:lnTo>
                <a:lnTo>
                  <a:pt x="7391689" y="7484"/>
                </a:lnTo>
                <a:lnTo>
                  <a:pt x="7403315" y="3057"/>
                </a:lnTo>
                <a:lnTo>
                  <a:pt x="7416640" y="494"/>
                </a:lnTo>
                <a:lnTo>
                  <a:pt x="7433448" y="1596"/>
                </a:lnTo>
                <a:lnTo>
                  <a:pt x="7471492" y="16416"/>
                </a:lnTo>
                <a:lnTo>
                  <a:pt x="7498868" y="40575"/>
                </a:lnTo>
                <a:lnTo>
                  <a:pt x="7507379" y="48938"/>
                </a:lnTo>
                <a:lnTo>
                  <a:pt x="7548393" y="73869"/>
                </a:lnTo>
                <a:lnTo>
                  <a:pt x="7562271" y="76080"/>
                </a:lnTo>
                <a:lnTo>
                  <a:pt x="7578736" y="74892"/>
                </a:lnTo>
                <a:lnTo>
                  <a:pt x="7615922" y="59556"/>
                </a:lnTo>
                <a:lnTo>
                  <a:pt x="7642923" y="34863"/>
                </a:lnTo>
                <a:lnTo>
                  <a:pt x="7651466" y="26397"/>
                </a:lnTo>
                <a:lnTo>
                  <a:pt x="7693664" y="1887"/>
                </a:lnTo>
                <a:lnTo>
                  <a:pt x="7708155" y="75"/>
                </a:lnTo>
                <a:lnTo>
                  <a:pt x="7724230" y="1340"/>
                </a:lnTo>
                <a:lnTo>
                  <a:pt x="7760463" y="17200"/>
                </a:lnTo>
                <a:lnTo>
                  <a:pt x="7787075" y="42451"/>
                </a:lnTo>
                <a:lnTo>
                  <a:pt x="7795667" y="51019"/>
                </a:lnTo>
                <a:lnTo>
                  <a:pt x="7839263" y="74985"/>
                </a:lnTo>
                <a:lnTo>
                  <a:pt x="7854462" y="76326"/>
                </a:lnTo>
                <a:lnTo>
                  <a:pt x="7870071" y="74998"/>
                </a:lnTo>
                <a:lnTo>
                  <a:pt x="7905188" y="58581"/>
                </a:lnTo>
                <a:lnTo>
                  <a:pt x="7931380" y="32727"/>
                </a:lnTo>
                <a:lnTo>
                  <a:pt x="7940049" y="24058"/>
                </a:lnTo>
                <a:lnTo>
                  <a:pt x="7949372" y="16094"/>
                </a:lnTo>
                <a:lnTo>
                  <a:pt x="7959762" y="9275"/>
                </a:lnTo>
                <a:lnTo>
                  <a:pt x="7971630" y="4038"/>
                </a:lnTo>
                <a:lnTo>
                  <a:pt x="7985387" y="822"/>
                </a:lnTo>
                <a:lnTo>
                  <a:pt x="8002514" y="1824"/>
                </a:lnTo>
                <a:lnTo>
                  <a:pt x="8041365" y="16116"/>
                </a:lnTo>
                <a:lnTo>
                  <a:pt x="8077612" y="47990"/>
                </a:lnTo>
                <a:lnTo>
                  <a:pt x="8086338" y="55832"/>
                </a:lnTo>
                <a:lnTo>
                  <a:pt x="8095663" y="62899"/>
                </a:lnTo>
                <a:lnTo>
                  <a:pt x="8105952" y="68828"/>
                </a:lnTo>
                <a:lnTo>
                  <a:pt x="8117573" y="73259"/>
                </a:lnTo>
                <a:lnTo>
                  <a:pt x="8130891" y="75827"/>
                </a:lnTo>
                <a:lnTo>
                  <a:pt x="8147704" y="74727"/>
                </a:lnTo>
                <a:lnTo>
                  <a:pt x="8185761" y="59917"/>
                </a:lnTo>
                <a:lnTo>
                  <a:pt x="8213144" y="35770"/>
                </a:lnTo>
                <a:lnTo>
                  <a:pt x="8221655" y="27409"/>
                </a:lnTo>
                <a:lnTo>
                  <a:pt x="8262651" y="2470"/>
                </a:lnTo>
                <a:lnTo>
                  <a:pt x="8276518" y="251"/>
                </a:lnTo>
                <a:lnTo>
                  <a:pt x="8292988" y="1438"/>
                </a:lnTo>
                <a:lnTo>
                  <a:pt x="8330189" y="16767"/>
                </a:lnTo>
                <a:lnTo>
                  <a:pt x="8357195" y="41454"/>
                </a:lnTo>
                <a:lnTo>
                  <a:pt x="8365736" y="49920"/>
                </a:lnTo>
                <a:lnTo>
                  <a:pt x="8407916" y="74433"/>
                </a:lnTo>
                <a:lnTo>
                  <a:pt x="8422398" y="76250"/>
                </a:lnTo>
                <a:lnTo>
                  <a:pt x="8438475" y="74985"/>
                </a:lnTo>
                <a:lnTo>
                  <a:pt x="8474711" y="59124"/>
                </a:lnTo>
                <a:lnTo>
                  <a:pt x="8501323" y="33872"/>
                </a:lnTo>
                <a:lnTo>
                  <a:pt x="8509914" y="25304"/>
                </a:lnTo>
                <a:lnTo>
                  <a:pt x="8553508" y="1340"/>
                </a:lnTo>
                <a:lnTo>
                  <a:pt x="8568706" y="0"/>
                </a:lnTo>
                <a:lnTo>
                  <a:pt x="8584310" y="1329"/>
                </a:lnTo>
                <a:lnTo>
                  <a:pt x="8619416" y="17751"/>
                </a:lnTo>
                <a:lnTo>
                  <a:pt x="8645604" y="43611"/>
                </a:lnTo>
                <a:lnTo>
                  <a:pt x="8654274" y="52281"/>
                </a:lnTo>
                <a:lnTo>
                  <a:pt x="8663599" y="60244"/>
                </a:lnTo>
                <a:lnTo>
                  <a:pt x="8673993" y="67062"/>
                </a:lnTo>
                <a:lnTo>
                  <a:pt x="8685866" y="72297"/>
                </a:lnTo>
                <a:lnTo>
                  <a:pt x="8699630" y="75508"/>
                </a:lnTo>
                <a:lnTo>
                  <a:pt x="8716753" y="74505"/>
                </a:lnTo>
                <a:lnTo>
                  <a:pt x="8755594" y="60201"/>
                </a:lnTo>
                <a:lnTo>
                  <a:pt x="8791833" y="28312"/>
                </a:lnTo>
                <a:lnTo>
                  <a:pt x="8800560" y="20469"/>
                </a:lnTo>
                <a:lnTo>
                  <a:pt x="8809888" y="13403"/>
                </a:lnTo>
                <a:lnTo>
                  <a:pt x="8820182" y="7476"/>
                </a:lnTo>
                <a:lnTo>
                  <a:pt x="8831809" y="3051"/>
                </a:lnTo>
                <a:lnTo>
                  <a:pt x="8845137" y="492"/>
                </a:lnTo>
                <a:lnTo>
                  <a:pt x="8861941" y="1594"/>
                </a:lnTo>
                <a:lnTo>
                  <a:pt x="8899975" y="16418"/>
                </a:lnTo>
                <a:lnTo>
                  <a:pt x="8927348" y="40579"/>
                </a:lnTo>
                <a:lnTo>
                  <a:pt x="8935860" y="48943"/>
                </a:lnTo>
                <a:lnTo>
                  <a:pt x="8976885" y="73872"/>
                </a:lnTo>
                <a:lnTo>
                  <a:pt x="8990768" y="76081"/>
                </a:lnTo>
                <a:lnTo>
                  <a:pt x="9007232" y="74893"/>
                </a:lnTo>
                <a:lnTo>
                  <a:pt x="9044417" y="59558"/>
                </a:lnTo>
                <a:lnTo>
                  <a:pt x="9071418" y="34867"/>
                </a:lnTo>
                <a:lnTo>
                  <a:pt x="9079961" y="26400"/>
                </a:lnTo>
                <a:lnTo>
                  <a:pt x="9122160" y="1889"/>
                </a:lnTo>
                <a:lnTo>
                  <a:pt x="9136651" y="75"/>
                </a:lnTo>
                <a:lnTo>
                  <a:pt x="9152726" y="1340"/>
                </a:lnTo>
                <a:lnTo>
                  <a:pt x="9188957" y="17199"/>
                </a:lnTo>
                <a:lnTo>
                  <a:pt x="9215569" y="42447"/>
                </a:lnTo>
                <a:lnTo>
                  <a:pt x="9224161" y="51014"/>
                </a:lnTo>
                <a:lnTo>
                  <a:pt x="9267758" y="74983"/>
                </a:lnTo>
                <a:lnTo>
                  <a:pt x="9282956" y="76326"/>
                </a:lnTo>
                <a:lnTo>
                  <a:pt x="9298566" y="74998"/>
                </a:lnTo>
                <a:lnTo>
                  <a:pt x="9333683" y="58581"/>
                </a:lnTo>
                <a:lnTo>
                  <a:pt x="9359875" y="32727"/>
                </a:lnTo>
                <a:lnTo>
                  <a:pt x="9368544" y="24058"/>
                </a:lnTo>
                <a:lnTo>
                  <a:pt x="9377867" y="16095"/>
                </a:lnTo>
                <a:lnTo>
                  <a:pt x="9388257" y="9275"/>
                </a:lnTo>
                <a:lnTo>
                  <a:pt x="9400125" y="4038"/>
                </a:lnTo>
                <a:lnTo>
                  <a:pt x="9413882" y="823"/>
                </a:lnTo>
                <a:lnTo>
                  <a:pt x="9431010" y="1824"/>
                </a:lnTo>
                <a:lnTo>
                  <a:pt x="9469866" y="16114"/>
                </a:lnTo>
                <a:lnTo>
                  <a:pt x="9506114" y="47985"/>
                </a:lnTo>
                <a:lnTo>
                  <a:pt x="9514840" y="55827"/>
                </a:lnTo>
                <a:lnTo>
                  <a:pt x="9524164" y="62894"/>
                </a:lnTo>
                <a:lnTo>
                  <a:pt x="9534452" y="68824"/>
                </a:lnTo>
                <a:lnTo>
                  <a:pt x="9546071" y="73255"/>
                </a:lnTo>
                <a:lnTo>
                  <a:pt x="9559386" y="75826"/>
                </a:lnTo>
                <a:lnTo>
                  <a:pt x="9576203" y="74727"/>
                </a:lnTo>
                <a:lnTo>
                  <a:pt x="9614270" y="59924"/>
                </a:lnTo>
                <a:lnTo>
                  <a:pt x="9641659" y="35786"/>
                </a:lnTo>
                <a:lnTo>
                  <a:pt x="9650170" y="27427"/>
                </a:lnTo>
                <a:lnTo>
                  <a:pt x="9691151" y="2481"/>
                </a:lnTo>
                <a:lnTo>
                  <a:pt x="9705010" y="254"/>
                </a:lnTo>
                <a:lnTo>
                  <a:pt x="9721490" y="1439"/>
                </a:lnTo>
                <a:lnTo>
                  <a:pt x="9758717" y="16750"/>
                </a:lnTo>
                <a:lnTo>
                  <a:pt x="9785736" y="41416"/>
                </a:lnTo>
                <a:lnTo>
                  <a:pt x="9794277" y="49878"/>
                </a:lnTo>
                <a:lnTo>
                  <a:pt x="9836417" y="74411"/>
                </a:lnTo>
                <a:lnTo>
                  <a:pt x="9850878" y="76245"/>
                </a:lnTo>
                <a:lnTo>
                  <a:pt x="9866975" y="74984"/>
                </a:lnTo>
                <a:lnTo>
                  <a:pt x="9903262" y="59154"/>
                </a:lnTo>
                <a:lnTo>
                  <a:pt x="9929896" y="33936"/>
                </a:lnTo>
                <a:lnTo>
                  <a:pt x="9938485" y="25374"/>
                </a:lnTo>
                <a:lnTo>
                  <a:pt x="9981999" y="1373"/>
                </a:lnTo>
                <a:lnTo>
                  <a:pt x="9997155" y="1"/>
                </a:lnTo>
                <a:lnTo>
                  <a:pt x="10012795" y="1326"/>
                </a:lnTo>
                <a:lnTo>
                  <a:pt x="10047985" y="17705"/>
                </a:lnTo>
                <a:lnTo>
                  <a:pt x="10074205" y="43518"/>
                </a:lnTo>
                <a:lnTo>
                  <a:pt x="10082868" y="52180"/>
                </a:lnTo>
                <a:lnTo>
                  <a:pt x="10092177" y="60144"/>
                </a:lnTo>
                <a:lnTo>
                  <a:pt x="10102542" y="66971"/>
                </a:lnTo>
                <a:lnTo>
                  <a:pt x="10114375" y="72226"/>
                </a:lnTo>
                <a:lnTo>
                  <a:pt x="10128086" y="75471"/>
                </a:lnTo>
                <a:lnTo>
                  <a:pt x="10145241" y="74479"/>
                </a:lnTo>
                <a:lnTo>
                  <a:pt x="10184164" y="60232"/>
                </a:lnTo>
                <a:lnTo>
                  <a:pt x="10220442" y="28414"/>
                </a:lnTo>
                <a:lnTo>
                  <a:pt x="10229160" y="20577"/>
                </a:lnTo>
                <a:lnTo>
                  <a:pt x="10238467" y="13508"/>
                </a:lnTo>
                <a:lnTo>
                  <a:pt x="10248731" y="7569"/>
                </a:lnTo>
                <a:lnTo>
                  <a:pt x="10260315" y="3120"/>
                </a:lnTo>
                <a:lnTo>
                  <a:pt x="10273586" y="524"/>
                </a:lnTo>
                <a:lnTo>
                  <a:pt x="10290427" y="1615"/>
                </a:lnTo>
                <a:lnTo>
                  <a:pt x="10328555" y="16378"/>
                </a:lnTo>
                <a:lnTo>
                  <a:pt x="10355971" y="40476"/>
                </a:lnTo>
                <a:lnTo>
                  <a:pt x="10364481" y="48828"/>
                </a:lnTo>
                <a:lnTo>
                  <a:pt x="10405380" y="73801"/>
                </a:lnTo>
                <a:lnTo>
                  <a:pt x="10419196" y="76055"/>
                </a:lnTo>
                <a:lnTo>
                  <a:pt x="10435703" y="74877"/>
                </a:lnTo>
                <a:lnTo>
                  <a:pt x="10473001" y="59615"/>
                </a:lnTo>
                <a:lnTo>
                  <a:pt x="10500052" y="34999"/>
                </a:lnTo>
                <a:lnTo>
                  <a:pt x="10508591" y="26547"/>
                </a:lnTo>
                <a:lnTo>
                  <a:pt x="10550628" y="1969"/>
                </a:lnTo>
                <a:lnTo>
                  <a:pt x="10565034" y="95"/>
                </a:lnTo>
                <a:lnTo>
                  <a:pt x="10581170" y="1349"/>
                </a:lnTo>
                <a:lnTo>
                  <a:pt x="10617551" y="17128"/>
                </a:lnTo>
                <a:lnTo>
                  <a:pt x="10644222" y="42292"/>
                </a:lnTo>
                <a:lnTo>
                  <a:pt x="10652805" y="50845"/>
                </a:lnTo>
                <a:lnTo>
                  <a:pt x="10696178" y="74903"/>
                </a:lnTo>
                <a:lnTo>
                  <a:pt x="10711264" y="76322"/>
                </a:lnTo>
                <a:lnTo>
                  <a:pt x="10726952" y="75004"/>
                </a:lnTo>
                <a:lnTo>
                  <a:pt x="10762261" y="58693"/>
                </a:lnTo>
                <a:lnTo>
                  <a:pt x="10788527" y="32954"/>
                </a:lnTo>
                <a:lnTo>
                  <a:pt x="10797182" y="24303"/>
                </a:lnTo>
                <a:lnTo>
                  <a:pt x="10806467" y="16340"/>
                </a:lnTo>
                <a:lnTo>
                  <a:pt x="10816793" y="9499"/>
                </a:lnTo>
                <a:lnTo>
                  <a:pt x="10828568" y="4213"/>
                </a:lnTo>
                <a:lnTo>
                  <a:pt x="10842201" y="915"/>
                </a:lnTo>
                <a:lnTo>
                  <a:pt x="10859409" y="1889"/>
                </a:lnTo>
                <a:lnTo>
                  <a:pt x="10898474" y="16032"/>
                </a:lnTo>
                <a:lnTo>
                  <a:pt x="10934826" y="47718"/>
                </a:lnTo>
                <a:lnTo>
                  <a:pt x="10943527" y="55545"/>
                </a:lnTo>
                <a:lnTo>
                  <a:pt x="10952801" y="62618"/>
                </a:lnTo>
                <a:lnTo>
                  <a:pt x="10963011" y="68580"/>
                </a:lnTo>
                <a:lnTo>
                  <a:pt x="10974520" y="73073"/>
                </a:lnTo>
                <a:lnTo>
                  <a:pt x="10987691" y="75739"/>
                </a:lnTo>
              </a:path>
            </a:pathLst>
          </a:cu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sp>
        <p:nvSpPr>
          <p:cNvPr id="9" name="Прямоугольник 8"/>
          <p:cNvSpPr/>
          <p:nvPr/>
        </p:nvSpPr>
        <p:spPr>
          <a:xfrm>
            <a:off x="4738671" y="2855316"/>
            <a:ext cx="7256169" cy="474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en-US" sz="2300" dirty="0">
                <a:solidFill>
                  <a:srgbClr val="7030A0"/>
                </a:solidFill>
              </a:rPr>
              <a:t>Histological findings of the</a:t>
            </a:r>
            <a:r>
              <a:rPr lang="ru-RU" sz="2300" dirty="0">
                <a:solidFill>
                  <a:srgbClr val="7030A0"/>
                </a:solidFill>
              </a:rPr>
              <a:t> </a:t>
            </a:r>
            <a:r>
              <a:rPr lang="en-US" sz="2300" dirty="0">
                <a:solidFill>
                  <a:srgbClr val="7030A0"/>
                </a:solidFill>
              </a:rPr>
              <a:t>formation of induced collagen</a:t>
            </a:r>
          </a:p>
        </p:txBody>
      </p:sp>
    </p:spTree>
    <p:extLst>
      <p:ext uri="{BB962C8B-B14F-4D97-AF65-F5344CB8AC3E}">
        <p14:creationId xmlns:p14="http://schemas.microsoft.com/office/powerpoint/2010/main" val="3625280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70274" y="1844825"/>
            <a:ext cx="8246006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algn="ctr">
              <a:spcBef>
                <a:spcPct val="20000"/>
              </a:spcBef>
              <a:buFont typeface="Arial" pitchFamily="34" charset="0"/>
              <a:buNone/>
              <a:defRPr sz="2300">
                <a:solidFill>
                  <a:srgbClr val="00669C"/>
                </a:solidFill>
              </a:defRPr>
            </a:lvl1pPr>
          </a:lstStyle>
          <a:p>
            <a:pPr algn="l"/>
            <a:r>
              <a:rPr lang="ru-RU" dirty="0"/>
              <a:t>2</a:t>
            </a:r>
            <a:r>
              <a:rPr dirty="0"/>
              <a:t>. УСТАНОВКА НИТЕЙ МЕЖДУ РЕПЕРНЫМИ ТОЧКАМИ ДАЕТ ЭФФЕКТ ЛИФТИНГА.</a:t>
            </a:r>
          </a:p>
          <a:p>
            <a:pPr algn="l"/>
            <a:endParaRPr dirty="0"/>
          </a:p>
          <a:p>
            <a:pPr algn="l"/>
            <a:r>
              <a:rPr lang="ru-RU" dirty="0"/>
              <a:t>3.</a:t>
            </a:r>
            <a:r>
              <a:rPr dirty="0"/>
              <a:t>ВЕКТОРНЫЙ (ТЕНЗОРНЫЙ) ЭФФЕКТ ЛИФТИНГА.</a:t>
            </a:r>
          </a:p>
        </p:txBody>
      </p:sp>
      <p:sp>
        <p:nvSpPr>
          <p:cNvPr id="4" name="object 4"/>
          <p:cNvSpPr/>
          <p:nvPr/>
        </p:nvSpPr>
        <p:spPr>
          <a:xfrm>
            <a:off x="3359696" y="3702038"/>
            <a:ext cx="2010477" cy="2600641"/>
          </a:xfrm>
          <a:prstGeom prst="rect">
            <a:avLst/>
          </a:prstGeom>
          <a:blipFill>
            <a:blip r:embed="rId3" cstate="print"/>
            <a:srcRect/>
            <a:stretch>
              <a:fillRect b="-14140"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6319731" y="3717031"/>
            <a:ext cx="2297796" cy="26006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8" name="CorelDRAW" r:id="rId5" imgW="2473560" imgH="1393560" progId="CorelDraw.Graphic.16">
                  <p:embed/>
                </p:oleObj>
              </mc:Choice>
              <mc:Fallback>
                <p:oleObj name="CorelDRAW" r:id="rId5" imgW="2473560" imgH="1393560" progId="CorelDraw.Graphic.16">
                  <p:embed/>
                  <p:pic>
                    <p:nvPicPr>
                      <p:cNvPr id="11" name="Объект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238806" y="584251"/>
            <a:ext cx="5621312" cy="73866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lang="ru-RU" sz="2400" b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ЭФФЕКТЫ, ИНДУЦИРУЕМЫЕ ВВЕДЕНИЕМ МЕЗОНИТИ</a:t>
            </a:r>
          </a:p>
        </p:txBody>
      </p:sp>
    </p:spTree>
    <p:extLst>
      <p:ext uri="{BB962C8B-B14F-4D97-AF65-F5344CB8AC3E}">
        <p14:creationId xmlns:p14="http://schemas.microsoft.com/office/powerpoint/2010/main" val="354499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8806" y="1891062"/>
            <a:ext cx="8017434" cy="117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>
              <a:spcBef>
                <a:spcPct val="20000"/>
              </a:spcBef>
              <a:buFont typeface="Arial" pitchFamily="34" charset="0"/>
              <a:buNone/>
              <a:defRPr sz="2300">
                <a:solidFill>
                  <a:srgbClr val="00669C"/>
                </a:solidFill>
              </a:defRPr>
            </a:lvl1pPr>
          </a:lstStyle>
          <a:p>
            <a:r>
              <a:rPr lang="ru-RU" dirty="0"/>
              <a:t>4</a:t>
            </a:r>
            <a:r>
              <a:rPr dirty="0"/>
              <a:t>. СОГЛАСНО ТРАДИЦИЯМ ВОСТОЧНОЙ МЕДИЦИНЫ, НИТЬ МОЖНО УСТАНОВИТЬ ТАК, ЧТОБЫ ОНА ДЛИТЕЛЬНО ВОЗДЕЙСТВОВАЛА НА МЫШЕЧНЫЙ ТОНУС.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8806" y="3650499"/>
            <a:ext cx="8017434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8929" marR="4465" algn="just">
              <a:defRPr>
                <a:solidFill>
                  <a:srgbClr val="00669C"/>
                </a:solidFill>
              </a:defRPr>
            </a:lvl1pPr>
          </a:lstStyle>
          <a:p>
            <a:pPr marL="294679" indent="-285750">
              <a:buFont typeface="Arial" panose="020B0604020202020204" pitchFamily="34" charset="0"/>
              <a:buChar char="•"/>
            </a:pPr>
            <a:r>
              <a:rPr dirty="0" err="1"/>
              <a:t>при</a:t>
            </a:r>
            <a:r>
              <a:rPr dirty="0"/>
              <a:t> введении нити вдоль оси мышцы наступает ее релаксация, что оказывает ботулоподобный </a:t>
            </a:r>
            <a:r>
              <a:rPr dirty="0" err="1"/>
              <a:t>эффект</a:t>
            </a:r>
            <a:r>
              <a:rPr dirty="0"/>
              <a:t>;</a:t>
            </a:r>
            <a:endParaRPr lang="ru-RU" dirty="0"/>
          </a:p>
          <a:p>
            <a:pPr marL="294679" indent="-285750">
              <a:buFont typeface="Arial" panose="020B0604020202020204" pitchFamily="34" charset="0"/>
              <a:buChar char="•"/>
            </a:pPr>
            <a:endParaRPr dirty="0"/>
          </a:p>
          <a:p>
            <a:pPr marL="294679" indent="-285750">
              <a:buFont typeface="Arial" panose="020B0604020202020204" pitchFamily="34" charset="0"/>
              <a:buChar char="•"/>
            </a:pPr>
            <a:r>
              <a:rPr dirty="0" err="1"/>
              <a:t>при</a:t>
            </a:r>
            <a:r>
              <a:rPr dirty="0"/>
              <a:t> введении нити перпендикулярно оси мышцы мы тонизируем, укрепляем ее и получаем лифтинговый эффект.</a:t>
            </a:r>
          </a:p>
        </p:txBody>
      </p:sp>
      <p:sp>
        <p:nvSpPr>
          <p:cNvPr id="5" name="object 5"/>
          <p:cNvSpPr/>
          <p:nvPr/>
        </p:nvSpPr>
        <p:spPr>
          <a:xfrm>
            <a:off x="8870566" y="2420888"/>
            <a:ext cx="2483048" cy="36281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5" name="CorelDRAW" r:id="rId4" imgW="2473560" imgH="1393560" progId="CorelDraw.Graphic.16">
                  <p:embed/>
                </p:oleObj>
              </mc:Choice>
              <mc:Fallback>
                <p:oleObj name="CorelDRAW" r:id="rId4" imgW="2473560" imgH="1393560" progId="CorelDraw.Graphic.16">
                  <p:embed/>
                  <p:pic>
                    <p:nvPicPr>
                      <p:cNvPr id="9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238806" y="584251"/>
            <a:ext cx="5621312" cy="73866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lang="ru-RU" sz="2400" b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ЭФФЕКТЫ, ИНДУЦИРУЕМЫЕ ВВЕДЕНИЕМ МЕЗОНИТИ</a:t>
            </a:r>
          </a:p>
        </p:txBody>
      </p:sp>
    </p:spTree>
    <p:extLst>
      <p:ext uri="{BB962C8B-B14F-4D97-AF65-F5344CB8AC3E}">
        <p14:creationId xmlns:p14="http://schemas.microsoft.com/office/powerpoint/2010/main" val="2361194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9336" y="1631823"/>
            <a:ext cx="7801411" cy="501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>
              <a:spcBef>
                <a:spcPct val="20000"/>
              </a:spcBef>
              <a:buFont typeface="Arial" pitchFamily="34" charset="0"/>
              <a:buNone/>
              <a:defRPr sz="2300">
                <a:solidFill>
                  <a:srgbClr val="00669C"/>
                </a:solidFill>
              </a:defRPr>
            </a:lvl1pPr>
          </a:lstStyle>
          <a:p>
            <a:r>
              <a:rPr lang="ru-RU" dirty="0"/>
              <a:t>5</a:t>
            </a:r>
            <a:r>
              <a:rPr dirty="0"/>
              <a:t>. </a:t>
            </a:r>
            <a:r>
              <a:rPr lang="ru-RU" dirty="0"/>
              <a:t>АКУПУНКТУРНОЕ ВОЗДЕЙСТВИЕ МЕЗОНИТИ НА БАТ.</a:t>
            </a:r>
            <a:endParaRPr dirty="0"/>
          </a:p>
        </p:txBody>
      </p:sp>
      <p:sp>
        <p:nvSpPr>
          <p:cNvPr id="10" name="object 3"/>
          <p:cNvSpPr txBox="1"/>
          <p:nvPr/>
        </p:nvSpPr>
        <p:spPr>
          <a:xfrm>
            <a:off x="207052" y="4001828"/>
            <a:ext cx="3941118" cy="3539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defPPr>
              <a:defRPr lang="ru-RU"/>
            </a:defPPr>
            <a:lvl1pPr>
              <a:spcBef>
                <a:spcPct val="20000"/>
              </a:spcBef>
              <a:buFont typeface="Arial" pitchFamily="34" charset="0"/>
              <a:buNone/>
              <a:defRPr sz="2300">
                <a:solidFill>
                  <a:srgbClr val="00669C"/>
                </a:solidFill>
              </a:defRPr>
            </a:lvl1pPr>
          </a:lstStyle>
          <a:p>
            <a:r>
              <a:rPr lang="ru-RU" dirty="0"/>
              <a:t>6</a:t>
            </a:r>
            <a:r>
              <a:rPr dirty="0"/>
              <a:t>. </a:t>
            </a:r>
            <a:r>
              <a:rPr lang="ru-RU" dirty="0"/>
              <a:t>ЛИПОЛИЗ.</a:t>
            </a:r>
            <a:endParaRPr dirty="0"/>
          </a:p>
        </p:txBody>
      </p:sp>
      <p:sp>
        <p:nvSpPr>
          <p:cNvPr id="11" name="object 3"/>
          <p:cNvSpPr/>
          <p:nvPr/>
        </p:nvSpPr>
        <p:spPr>
          <a:xfrm>
            <a:off x="1418151" y="4437112"/>
            <a:ext cx="3528392" cy="2261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0" b="13226"/>
          <a:stretch/>
        </p:blipFill>
        <p:spPr>
          <a:xfrm>
            <a:off x="7232357" y="1672403"/>
            <a:ext cx="2160240" cy="2600839"/>
          </a:xfrm>
          <a:prstGeom prst="rect">
            <a:avLst/>
          </a:prstGeom>
        </p:spPr>
      </p:pic>
      <p:graphicFrame>
        <p:nvGraphicFramePr>
          <p:cNvPr id="12" name="Объект 11"/>
          <p:cNvGraphicFramePr>
            <a:graphicFrameLocks noChangeAspect="1"/>
          </p:cNvGraphicFramePr>
          <p:nvPr>
            <p:extLst/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7" name="CorelDRAW" r:id="rId5" imgW="2473560" imgH="1393560" progId="CorelDraw.Graphic.16">
                  <p:embed/>
                </p:oleObj>
              </mc:Choice>
              <mc:Fallback>
                <p:oleObj name="CorelDRAW" r:id="rId5" imgW="2473560" imgH="1393560" progId="CorelDraw.Graphic.16">
                  <p:embed/>
                  <p:pic>
                    <p:nvPicPr>
                      <p:cNvPr id="1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17" name="object 2"/>
          <p:cNvSpPr txBox="1">
            <a:spLocks noGrp="1"/>
          </p:cNvSpPr>
          <p:nvPr>
            <p:ph type="title"/>
          </p:nvPr>
        </p:nvSpPr>
        <p:spPr>
          <a:xfrm>
            <a:off x="238806" y="584251"/>
            <a:ext cx="5621312" cy="73866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lang="ru-RU" sz="2400" b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ЭФФЕКТЫ, ИНДУЦИРУЕМЫЕ ВВЕДЕНИЕМ МЕЗОНИТИ</a:t>
            </a:r>
          </a:p>
        </p:txBody>
      </p:sp>
    </p:spTree>
    <p:extLst>
      <p:ext uri="{BB962C8B-B14F-4D97-AF65-F5344CB8AC3E}">
        <p14:creationId xmlns:p14="http://schemas.microsoft.com/office/powerpoint/2010/main" val="3139749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27448" y="1700509"/>
            <a:ext cx="2584346" cy="19647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sp>
        <p:nvSpPr>
          <p:cNvPr id="13" name="object 13"/>
          <p:cNvSpPr txBox="1"/>
          <p:nvPr/>
        </p:nvSpPr>
        <p:spPr>
          <a:xfrm>
            <a:off x="5323895" y="1700378"/>
            <a:ext cx="4100513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2"/>
              </a:lnSpc>
              <a:spcBef>
                <a:spcPts val="15"/>
              </a:spcBef>
            </a:pPr>
            <a:endParaRPr sz="352" dirty="0"/>
          </a:p>
          <a:p>
            <a:pPr>
              <a:lnSpc>
                <a:spcPts val="703"/>
              </a:lnSpc>
            </a:pPr>
            <a:endParaRPr sz="703" dirty="0"/>
          </a:p>
          <a:p>
            <a:pPr>
              <a:lnSpc>
                <a:spcPts val="703"/>
              </a:lnSpc>
            </a:pPr>
            <a:endParaRPr sz="703" dirty="0"/>
          </a:p>
          <a:p>
            <a:pPr>
              <a:lnSpc>
                <a:spcPts val="703"/>
              </a:lnSpc>
            </a:pPr>
            <a:endParaRPr sz="703"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9031239" y="6382982"/>
            <a:ext cx="92686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ru-RU" spc="14" dirty="0">
                <a:hlinkClick r:id="rId4"/>
              </a:rPr>
              <a:t> </a:t>
            </a:r>
            <a:endParaRPr spc="7" dirty="0">
              <a:hlinkClick r:id="rId4"/>
            </a:endParaRPr>
          </a:p>
        </p:txBody>
      </p:sp>
      <p:pic>
        <p:nvPicPr>
          <p:cNvPr id="17" name="Picture 2" descr="C:\Users\Наталья\Desktop\2012-07-18_16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22" y="4134454"/>
            <a:ext cx="2584346" cy="196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Объект 17"/>
          <p:cNvGraphicFramePr>
            <a:graphicFrameLocks noChangeAspect="1"/>
          </p:cNvGraphicFramePr>
          <p:nvPr>
            <p:extLst/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0" name="CorelDRAW" r:id="rId6" imgW="2473560" imgH="1393560" progId="CorelDraw.Graphic.16">
                  <p:embed/>
                </p:oleObj>
              </mc:Choice>
              <mc:Fallback>
                <p:oleObj name="CorelDRAW" r:id="rId6" imgW="2473560" imgH="1393560" progId="CorelDraw.Graphic.16">
                  <p:embed/>
                  <p:pic>
                    <p:nvPicPr>
                      <p:cNvPr id="28" name="Объект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23" name="object 2"/>
          <p:cNvSpPr txBox="1">
            <a:spLocks/>
          </p:cNvSpPr>
          <p:nvPr/>
        </p:nvSpPr>
        <p:spPr>
          <a:xfrm>
            <a:off x="238806" y="768917"/>
            <a:ext cx="5621312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chemeClr val="bg1"/>
                </a:solidFill>
              </a:rPr>
              <a:t>ВИДЫ МЕЗОНИТЕЙ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223791" y="4124728"/>
            <a:ext cx="7698645" cy="2061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9"/>
            <a:r>
              <a:rPr lang="ru-RU" sz="1400" dirty="0">
                <a:solidFill>
                  <a:srgbClr val="662C91"/>
                </a:solidFill>
                <a:latin typeface="Arial"/>
                <a:cs typeface="Arial"/>
              </a:rPr>
              <a:t>МОНОФИЛАМЕНТНЫЕ НИТИ ИЗ П</a:t>
            </a:r>
            <a:r>
              <a:rPr lang="ru-RU" sz="1400" spc="-14" dirty="0">
                <a:solidFill>
                  <a:srgbClr val="662C91"/>
                </a:solidFill>
                <a:latin typeface="Arial"/>
                <a:cs typeface="Arial"/>
              </a:rPr>
              <a:t>О</a:t>
            </a:r>
            <a:r>
              <a:rPr lang="ru-RU" sz="1400" dirty="0">
                <a:solidFill>
                  <a:srgbClr val="662C91"/>
                </a:solidFill>
                <a:latin typeface="Arial"/>
                <a:cs typeface="Arial"/>
              </a:rPr>
              <a:t>ЛИДИО</a:t>
            </a:r>
            <a:r>
              <a:rPr lang="ru-RU" sz="1400" spc="-14" dirty="0">
                <a:solidFill>
                  <a:srgbClr val="662C91"/>
                </a:solidFill>
                <a:latin typeface="Arial"/>
                <a:cs typeface="Arial"/>
              </a:rPr>
              <a:t>К</a:t>
            </a:r>
            <a:r>
              <a:rPr lang="ru-RU" sz="1400" spc="-25" dirty="0">
                <a:solidFill>
                  <a:srgbClr val="662C91"/>
                </a:solidFill>
                <a:latin typeface="Arial"/>
                <a:cs typeface="Arial"/>
              </a:rPr>
              <a:t>С</a:t>
            </a:r>
            <a:r>
              <a:rPr lang="ru-RU" sz="1400" dirty="0">
                <a:solidFill>
                  <a:srgbClr val="662C91"/>
                </a:solidFill>
                <a:latin typeface="Arial"/>
                <a:cs typeface="Arial"/>
              </a:rPr>
              <a:t>АНОНА PDO</a:t>
            </a:r>
            <a:endParaRPr lang="ru-RU" sz="1400" dirty="0">
              <a:latin typeface="Arial"/>
              <a:cs typeface="Arial"/>
            </a:endParaRPr>
          </a:p>
          <a:p>
            <a:pPr>
              <a:lnSpc>
                <a:spcPts val="668"/>
              </a:lnSpc>
              <a:spcBef>
                <a:spcPts val="7"/>
              </a:spcBef>
            </a:pPr>
            <a:endParaRPr lang="ru-RU" sz="600" dirty="0"/>
          </a:p>
          <a:p>
            <a:pPr marL="8929"/>
            <a:r>
              <a:rPr lang="ru-RU" sz="1050" b="1" spc="7" dirty="0">
                <a:latin typeface="Arial"/>
                <a:cs typeface="Arial"/>
              </a:rPr>
              <a:t>Преи</a:t>
            </a:r>
            <a:r>
              <a:rPr lang="ru-RU" sz="1050" b="1" spc="-4" dirty="0">
                <a:latin typeface="Arial"/>
                <a:cs typeface="Arial"/>
              </a:rPr>
              <a:t>м</a:t>
            </a:r>
            <a:r>
              <a:rPr lang="ru-RU" sz="1050" b="1" spc="7" dirty="0">
                <a:latin typeface="Arial"/>
                <a:cs typeface="Arial"/>
              </a:rPr>
              <a:t>ущ</a:t>
            </a:r>
            <a:r>
              <a:rPr lang="ru-RU" sz="1050" b="1" spc="-4" dirty="0">
                <a:latin typeface="Arial"/>
                <a:cs typeface="Arial"/>
              </a:rPr>
              <a:t>е</a:t>
            </a:r>
            <a:r>
              <a:rPr lang="ru-RU" sz="1050" b="1" spc="7" dirty="0">
                <a:latin typeface="Arial"/>
                <a:cs typeface="Arial"/>
              </a:rPr>
              <a:t>ст</a:t>
            </a:r>
            <a:r>
              <a:rPr lang="ru-RU" sz="1050" b="1" spc="-4" dirty="0">
                <a:latin typeface="Arial"/>
                <a:cs typeface="Arial"/>
              </a:rPr>
              <a:t>в</a:t>
            </a:r>
            <a:r>
              <a:rPr lang="ru-RU" sz="1050" b="1" spc="7" dirty="0">
                <a:latin typeface="Arial"/>
                <a:cs typeface="Arial"/>
              </a:rPr>
              <a:t>а:</a:t>
            </a:r>
            <a:endParaRPr lang="ru-RU" sz="1050" dirty="0">
              <a:latin typeface="Arial"/>
              <a:cs typeface="Arial"/>
            </a:endParaRPr>
          </a:p>
          <a:p>
            <a:pPr marL="97777">
              <a:spcBef>
                <a:spcPts val="211"/>
              </a:spcBef>
            </a:pPr>
            <a:r>
              <a:rPr lang="ru-RU" sz="1050" spc="-14" dirty="0">
                <a:latin typeface="Arial"/>
                <a:cs typeface="Arial"/>
              </a:rPr>
              <a:t>о</a:t>
            </a:r>
            <a:r>
              <a:rPr lang="ru-RU" sz="1050" spc="7" dirty="0">
                <a:latin typeface="Arial"/>
                <a:cs typeface="Arial"/>
              </a:rPr>
              <a:t>чен</a:t>
            </a:r>
            <a:r>
              <a:rPr lang="ru-RU" sz="1050" dirty="0">
                <a:latin typeface="Arial"/>
                <a:cs typeface="Arial"/>
              </a:rPr>
              <a:t>ь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-4" dirty="0">
                <a:latin typeface="Arial"/>
                <a:cs typeface="Arial"/>
              </a:rPr>
              <a:t>т</a:t>
            </a:r>
            <a:r>
              <a:rPr lang="ru-RU" sz="1050" spc="7" dirty="0">
                <a:latin typeface="Arial"/>
                <a:cs typeface="Arial"/>
              </a:rPr>
              <a:t>он</a:t>
            </a:r>
            <a:r>
              <a:rPr lang="ru-RU" sz="1050" spc="28" dirty="0">
                <a:latin typeface="Arial"/>
                <a:cs typeface="Arial"/>
              </a:rPr>
              <a:t>к</a:t>
            </a:r>
            <a:r>
              <a:rPr lang="ru-RU" sz="1050" spc="7" dirty="0">
                <a:latin typeface="Arial"/>
                <a:cs typeface="Arial"/>
              </a:rPr>
              <a:t>ая</a:t>
            </a:r>
            <a:r>
              <a:rPr lang="ru-RU" sz="1050" dirty="0">
                <a:latin typeface="Arial"/>
                <a:cs typeface="Arial"/>
              </a:rPr>
              <a:t>,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-14" dirty="0">
                <a:latin typeface="Arial"/>
                <a:cs typeface="Arial"/>
              </a:rPr>
              <a:t>э</a:t>
            </a:r>
            <a:r>
              <a:rPr lang="ru-RU" sz="1050" spc="7" dirty="0">
                <a:latin typeface="Arial"/>
                <a:cs typeface="Arial"/>
              </a:rPr>
              <a:t>ластичная</a:t>
            </a:r>
            <a:r>
              <a:rPr lang="ru-RU" sz="1050" dirty="0">
                <a:latin typeface="Arial"/>
                <a:cs typeface="Arial"/>
              </a:rPr>
              <a:t>,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пр</a:t>
            </a:r>
            <a:r>
              <a:rPr lang="ru-RU" sz="1050" dirty="0">
                <a:latin typeface="Arial"/>
                <a:cs typeface="Arial"/>
              </a:rPr>
              <a:t>и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-14" dirty="0">
                <a:latin typeface="Arial"/>
                <a:cs typeface="Arial"/>
              </a:rPr>
              <a:t>э</a:t>
            </a:r>
            <a:r>
              <a:rPr lang="ru-RU" sz="1050" spc="-4" dirty="0">
                <a:latin typeface="Arial"/>
                <a:cs typeface="Arial"/>
              </a:rPr>
              <a:t>т</a:t>
            </a:r>
            <a:r>
              <a:rPr lang="ru-RU" sz="1050" spc="7" dirty="0">
                <a:latin typeface="Arial"/>
                <a:cs typeface="Arial"/>
              </a:rPr>
              <a:t>о</a:t>
            </a:r>
            <a:r>
              <a:rPr lang="ru-RU" sz="1050" dirty="0">
                <a:latin typeface="Arial"/>
                <a:cs typeface="Arial"/>
              </a:rPr>
              <a:t>м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пр</a:t>
            </a:r>
            <a:r>
              <a:rPr lang="ru-RU" sz="1050" spc="-14" dirty="0">
                <a:latin typeface="Arial"/>
                <a:cs typeface="Arial"/>
              </a:rPr>
              <a:t>о</a:t>
            </a:r>
            <a:r>
              <a:rPr lang="ru-RU" sz="1050" spc="7" dirty="0">
                <a:latin typeface="Arial"/>
                <a:cs typeface="Arial"/>
              </a:rPr>
              <a:t>чная</a:t>
            </a:r>
            <a:r>
              <a:rPr lang="ru-RU" sz="1050" dirty="0">
                <a:latin typeface="Arial"/>
                <a:cs typeface="Arial"/>
              </a:rPr>
              <a:t>;</a:t>
            </a:r>
          </a:p>
          <a:p>
            <a:pPr marL="97777" marR="524154">
              <a:lnSpc>
                <a:spcPct val="108900"/>
              </a:lnSpc>
              <a:spcBef>
                <a:spcPts val="105"/>
              </a:spcBef>
            </a:pPr>
            <a:r>
              <a:rPr lang="ru-RU" sz="1050" spc="-14" dirty="0">
                <a:latin typeface="Arial"/>
                <a:cs typeface="Arial"/>
              </a:rPr>
              <a:t>г</a:t>
            </a:r>
            <a:r>
              <a:rPr lang="ru-RU" sz="1050" spc="7" dirty="0">
                <a:latin typeface="Arial"/>
                <a:cs typeface="Arial"/>
              </a:rPr>
              <a:t>ладки</a:t>
            </a:r>
            <a:r>
              <a:rPr lang="ru-RU" sz="1050" dirty="0">
                <a:latin typeface="Arial"/>
                <a:cs typeface="Arial"/>
              </a:rPr>
              <a:t>й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пр</a:t>
            </a:r>
            <a:r>
              <a:rPr lang="ru-RU" sz="1050" spc="-4" dirty="0">
                <a:latin typeface="Arial"/>
                <a:cs typeface="Arial"/>
              </a:rPr>
              <a:t>ох</a:t>
            </a:r>
            <a:r>
              <a:rPr lang="ru-RU" sz="1050" spc="-14" dirty="0">
                <a:latin typeface="Arial"/>
                <a:cs typeface="Arial"/>
              </a:rPr>
              <a:t>о</a:t>
            </a:r>
            <a:r>
              <a:rPr lang="ru-RU" sz="1050" dirty="0">
                <a:latin typeface="Arial"/>
                <a:cs typeface="Arial"/>
              </a:rPr>
              <a:t>д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т</a:t>
            </a:r>
            <a:r>
              <a:rPr lang="ru-RU" sz="1050" spc="28" dirty="0">
                <a:latin typeface="Arial"/>
                <a:cs typeface="Arial"/>
              </a:rPr>
              <a:t>к</a:t>
            </a:r>
            <a:r>
              <a:rPr lang="ru-RU" sz="1050" spc="7" dirty="0">
                <a:latin typeface="Arial"/>
                <a:cs typeface="Arial"/>
              </a:rPr>
              <a:t>ан</a:t>
            </a:r>
            <a:r>
              <a:rPr lang="ru-RU" sz="1050" dirty="0">
                <a:latin typeface="Arial"/>
                <a:cs typeface="Arial"/>
              </a:rPr>
              <a:t>и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dirty="0">
                <a:latin typeface="Arial"/>
                <a:cs typeface="Arial"/>
              </a:rPr>
              <a:t>-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-14" dirty="0">
                <a:latin typeface="Arial"/>
                <a:cs typeface="Arial"/>
              </a:rPr>
              <a:t>о</a:t>
            </a:r>
            <a:r>
              <a:rPr lang="ru-RU" sz="1050" spc="-4" dirty="0">
                <a:latin typeface="Arial"/>
                <a:cs typeface="Arial"/>
              </a:rPr>
              <a:t>т</a:t>
            </a:r>
            <a:r>
              <a:rPr lang="ru-RU" sz="1050" spc="7" dirty="0">
                <a:latin typeface="Arial"/>
                <a:cs typeface="Arial"/>
              </a:rPr>
              <a:t>су</a:t>
            </a:r>
            <a:r>
              <a:rPr lang="ru-RU" sz="1050" spc="-4" dirty="0">
                <a:latin typeface="Arial"/>
                <a:cs typeface="Arial"/>
              </a:rPr>
              <a:t>т</a:t>
            </a:r>
            <a:r>
              <a:rPr lang="ru-RU" sz="1050" spc="7" dirty="0">
                <a:latin typeface="Arial"/>
                <a:cs typeface="Arial"/>
              </a:rPr>
              <a:t>стви</a:t>
            </a:r>
            <a:r>
              <a:rPr lang="ru-RU" sz="1050" dirty="0">
                <a:latin typeface="Arial"/>
                <a:cs typeface="Arial"/>
              </a:rPr>
              <a:t>е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«пиля</a:t>
            </a:r>
            <a:r>
              <a:rPr lang="ru-RU" sz="1050" spc="-4" dirty="0">
                <a:latin typeface="Arial"/>
                <a:cs typeface="Arial"/>
              </a:rPr>
              <a:t>щ</a:t>
            </a:r>
            <a:r>
              <a:rPr lang="ru-RU" sz="1050" spc="7" dirty="0">
                <a:latin typeface="Arial"/>
                <a:cs typeface="Arial"/>
              </a:rPr>
              <a:t>е</a:t>
            </a:r>
            <a:r>
              <a:rPr lang="ru-RU" sz="1050" spc="-14" dirty="0">
                <a:latin typeface="Arial"/>
                <a:cs typeface="Arial"/>
              </a:rPr>
              <a:t>г</a:t>
            </a:r>
            <a:r>
              <a:rPr lang="ru-RU" sz="1050" spc="7" dirty="0">
                <a:latin typeface="Arial"/>
                <a:cs typeface="Arial"/>
              </a:rPr>
              <a:t>о</a:t>
            </a:r>
            <a:r>
              <a:rPr lang="ru-RU" sz="1050" dirty="0">
                <a:latin typeface="Arial"/>
                <a:cs typeface="Arial"/>
              </a:rPr>
              <a:t>»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эффе</a:t>
            </a:r>
            <a:r>
              <a:rPr lang="ru-RU" sz="1050" spc="18" dirty="0">
                <a:latin typeface="Arial"/>
                <a:cs typeface="Arial"/>
              </a:rPr>
              <a:t>к</a:t>
            </a:r>
            <a:r>
              <a:rPr lang="ru-RU" sz="1050" spc="-4" dirty="0">
                <a:latin typeface="Arial"/>
                <a:cs typeface="Arial"/>
              </a:rPr>
              <a:t>т</a:t>
            </a:r>
            <a:r>
              <a:rPr lang="ru-RU" sz="1050" spc="7" dirty="0">
                <a:latin typeface="Arial"/>
                <a:cs typeface="Arial"/>
              </a:rPr>
              <a:t>а; н</a:t>
            </a:r>
            <a:r>
              <a:rPr lang="ru-RU" sz="1050" spc="-14" dirty="0">
                <a:latin typeface="Arial"/>
                <a:cs typeface="Arial"/>
              </a:rPr>
              <a:t>у</a:t>
            </a:r>
            <a:r>
              <a:rPr lang="ru-RU" sz="1050" spc="7" dirty="0">
                <a:latin typeface="Arial"/>
                <a:cs typeface="Arial"/>
              </a:rPr>
              <a:t>ле</a:t>
            </a:r>
            <a:r>
              <a:rPr lang="ru-RU" sz="1050" spc="-4" dirty="0">
                <a:latin typeface="Arial"/>
                <a:cs typeface="Arial"/>
              </a:rPr>
              <a:t>в</a:t>
            </a:r>
            <a:r>
              <a:rPr lang="ru-RU" sz="1050" spc="7" dirty="0">
                <a:latin typeface="Arial"/>
                <a:cs typeface="Arial"/>
              </a:rPr>
              <a:t>а</a:t>
            </a:r>
            <a:r>
              <a:rPr lang="ru-RU" sz="1050" dirty="0">
                <a:latin typeface="Arial"/>
                <a:cs typeface="Arial"/>
              </a:rPr>
              <a:t>я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28" dirty="0">
                <a:latin typeface="Arial"/>
                <a:cs typeface="Arial"/>
              </a:rPr>
              <a:t>к</a:t>
            </a:r>
            <a:r>
              <a:rPr lang="ru-RU" sz="1050" spc="7" dirty="0">
                <a:latin typeface="Arial"/>
                <a:cs typeface="Arial"/>
              </a:rPr>
              <a:t>апиллярность</a:t>
            </a:r>
            <a:r>
              <a:rPr lang="ru-RU" sz="1050" dirty="0">
                <a:latin typeface="Arial"/>
                <a:cs typeface="Arial"/>
              </a:rPr>
              <a:t>,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 err="1">
                <a:latin typeface="Arial"/>
                <a:cs typeface="Arial"/>
              </a:rPr>
              <a:t>фитильность</a:t>
            </a:r>
            <a:r>
              <a:rPr lang="ru-RU" sz="1050" dirty="0">
                <a:latin typeface="Arial"/>
                <a:cs typeface="Arial"/>
              </a:rPr>
              <a:t>,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ч</a:t>
            </a:r>
            <a:r>
              <a:rPr lang="ru-RU" sz="1050" spc="-4" dirty="0">
                <a:latin typeface="Arial"/>
                <a:cs typeface="Arial"/>
              </a:rPr>
              <a:t>т</a:t>
            </a:r>
            <a:r>
              <a:rPr lang="ru-RU" sz="1050" dirty="0">
                <a:latin typeface="Arial"/>
                <a:cs typeface="Arial"/>
              </a:rPr>
              <a:t>о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ис</a:t>
            </a:r>
            <a:r>
              <a:rPr lang="ru-RU" sz="1050" spc="18" dirty="0">
                <a:latin typeface="Arial"/>
                <a:cs typeface="Arial"/>
              </a:rPr>
              <a:t>к</a:t>
            </a:r>
            <a:r>
              <a:rPr lang="ru-RU" sz="1050" spc="7" dirty="0">
                <a:latin typeface="Arial"/>
                <a:cs typeface="Arial"/>
              </a:rPr>
              <a:t>л</a:t>
            </a:r>
            <a:r>
              <a:rPr lang="ru-RU" sz="1050" spc="-14" dirty="0">
                <a:latin typeface="Arial"/>
                <a:cs typeface="Arial"/>
              </a:rPr>
              <a:t>ю</a:t>
            </a:r>
            <a:r>
              <a:rPr lang="ru-RU" sz="1050" spc="7" dirty="0">
                <a:latin typeface="Arial"/>
                <a:cs typeface="Arial"/>
              </a:rPr>
              <a:t>ча</a:t>
            </a:r>
            <a:r>
              <a:rPr lang="ru-RU" sz="1050" spc="-25" dirty="0">
                <a:latin typeface="Arial"/>
                <a:cs typeface="Arial"/>
              </a:rPr>
              <a:t>е</a:t>
            </a:r>
            <a:r>
              <a:rPr lang="ru-RU" sz="1050" dirty="0">
                <a:latin typeface="Arial"/>
                <a:cs typeface="Arial"/>
              </a:rPr>
              <a:t>т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риск р</a:t>
            </a:r>
            <a:r>
              <a:rPr lang="ru-RU" sz="1050" spc="-4" dirty="0">
                <a:latin typeface="Arial"/>
                <a:cs typeface="Arial"/>
              </a:rPr>
              <a:t>а</a:t>
            </a:r>
            <a:r>
              <a:rPr lang="ru-RU" sz="1050" spc="7" dirty="0">
                <a:latin typeface="Arial"/>
                <a:cs typeface="Arial"/>
              </a:rPr>
              <a:t>звити</a:t>
            </a:r>
            <a:r>
              <a:rPr lang="ru-RU" sz="1050" dirty="0">
                <a:latin typeface="Arial"/>
                <a:cs typeface="Arial"/>
              </a:rPr>
              <a:t>я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микробно</a:t>
            </a:r>
            <a:r>
              <a:rPr lang="ru-RU" sz="1050" spc="-14" dirty="0">
                <a:latin typeface="Arial"/>
                <a:cs typeface="Arial"/>
              </a:rPr>
              <a:t>г</a:t>
            </a:r>
            <a:r>
              <a:rPr lang="ru-RU" sz="1050" dirty="0">
                <a:latin typeface="Arial"/>
                <a:cs typeface="Arial"/>
              </a:rPr>
              <a:t>о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-4" dirty="0">
                <a:latin typeface="Arial"/>
                <a:cs typeface="Arial"/>
              </a:rPr>
              <a:t>в</a:t>
            </a:r>
            <a:r>
              <a:rPr lang="ru-RU" sz="1050" spc="7" dirty="0">
                <a:latin typeface="Arial"/>
                <a:cs typeface="Arial"/>
              </a:rPr>
              <a:t>оспаления</a:t>
            </a:r>
            <a:r>
              <a:rPr lang="ru-RU" sz="1050" dirty="0">
                <a:latin typeface="Arial"/>
                <a:cs typeface="Arial"/>
              </a:rPr>
              <a:t>;</a:t>
            </a:r>
          </a:p>
          <a:p>
            <a:pPr marL="97777" marR="4465">
              <a:spcBef>
                <a:spcPts val="211"/>
              </a:spcBef>
            </a:pPr>
            <a:r>
              <a:rPr lang="ru-RU" sz="1050" spc="7" dirty="0">
                <a:latin typeface="Arial"/>
                <a:cs typeface="Arial"/>
              </a:rPr>
              <a:t>нит</a:t>
            </a:r>
            <a:r>
              <a:rPr lang="ru-RU" sz="1050" dirty="0">
                <a:latin typeface="Arial"/>
                <a:cs typeface="Arial"/>
              </a:rPr>
              <a:t>ь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спо</a:t>
            </a:r>
            <a:r>
              <a:rPr lang="ru-RU" sz="1050" spc="18" dirty="0">
                <a:latin typeface="Arial"/>
                <a:cs typeface="Arial"/>
              </a:rPr>
              <a:t>с</a:t>
            </a:r>
            <a:r>
              <a:rPr lang="ru-RU" sz="1050" spc="7" dirty="0">
                <a:latin typeface="Arial"/>
                <a:cs typeface="Arial"/>
              </a:rPr>
              <a:t>обн</a:t>
            </a:r>
            <a:r>
              <a:rPr lang="ru-RU" sz="1050" dirty="0">
                <a:latin typeface="Arial"/>
                <a:cs typeface="Arial"/>
              </a:rPr>
              <a:t>а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dirty="0">
                <a:latin typeface="Arial"/>
                <a:cs typeface="Arial"/>
              </a:rPr>
              <a:t>к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расп</a:t>
            </a:r>
            <a:r>
              <a:rPr lang="ru-RU" sz="1050" spc="-4" dirty="0">
                <a:latin typeface="Arial"/>
                <a:cs typeface="Arial"/>
              </a:rPr>
              <a:t>р</a:t>
            </a:r>
            <a:r>
              <a:rPr lang="ru-RU" sz="1050" spc="7" dirty="0">
                <a:latin typeface="Arial"/>
                <a:cs typeface="Arial"/>
              </a:rPr>
              <a:t>ямлению</a:t>
            </a:r>
            <a:r>
              <a:rPr lang="ru-RU" sz="1050" dirty="0">
                <a:latin typeface="Arial"/>
                <a:cs typeface="Arial"/>
              </a:rPr>
              <a:t>,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ч</a:t>
            </a:r>
            <a:r>
              <a:rPr lang="ru-RU" sz="1050" spc="-4" dirty="0">
                <a:latin typeface="Arial"/>
                <a:cs typeface="Arial"/>
              </a:rPr>
              <a:t>т</a:t>
            </a:r>
            <a:r>
              <a:rPr lang="ru-RU" sz="1050" dirty="0">
                <a:latin typeface="Arial"/>
                <a:cs typeface="Arial"/>
              </a:rPr>
              <a:t>о позволяет применять правило «глубины введения» при имплантации</a:t>
            </a:r>
            <a:r>
              <a:rPr lang="ru-RU" sz="1050" spc="7" dirty="0">
                <a:latin typeface="Arial"/>
                <a:cs typeface="Arial"/>
              </a:rPr>
              <a:t>.</a:t>
            </a:r>
            <a:endParaRPr lang="ru-RU" sz="1050" dirty="0">
              <a:latin typeface="Arial"/>
              <a:cs typeface="Arial"/>
            </a:endParaRPr>
          </a:p>
          <a:p>
            <a:pPr marL="8929">
              <a:spcBef>
                <a:spcPts val="211"/>
              </a:spcBef>
            </a:pPr>
            <a:r>
              <a:rPr lang="ru-RU" sz="1050" b="1" spc="7" dirty="0">
                <a:latin typeface="Arial"/>
                <a:cs typeface="Arial"/>
              </a:rPr>
              <a:t>Срок</a:t>
            </a:r>
            <a:r>
              <a:rPr lang="ru-RU" sz="1050" b="1" dirty="0">
                <a:latin typeface="Arial"/>
                <a:cs typeface="Arial"/>
              </a:rPr>
              <a:t>и</a:t>
            </a:r>
            <a:r>
              <a:rPr lang="ru-RU" sz="1050" b="1" spc="18" dirty="0">
                <a:latin typeface="Arial"/>
                <a:cs typeface="Arial"/>
              </a:rPr>
              <a:t> </a:t>
            </a:r>
            <a:r>
              <a:rPr lang="ru-RU" sz="1050" b="1" spc="7" dirty="0">
                <a:latin typeface="Arial"/>
                <a:cs typeface="Arial"/>
              </a:rPr>
              <a:t>рас</a:t>
            </a:r>
            <a:r>
              <a:rPr lang="ru-RU" sz="1050" b="1" spc="21" dirty="0">
                <a:latin typeface="Arial"/>
                <a:cs typeface="Arial"/>
              </a:rPr>
              <a:t>с</a:t>
            </a:r>
            <a:r>
              <a:rPr lang="ru-RU" sz="1050" b="1" spc="7" dirty="0">
                <a:latin typeface="Arial"/>
                <a:cs typeface="Arial"/>
              </a:rPr>
              <a:t>асы</a:t>
            </a:r>
            <a:r>
              <a:rPr lang="ru-RU" sz="1050" b="1" spc="-4" dirty="0">
                <a:latin typeface="Arial"/>
                <a:cs typeface="Arial"/>
              </a:rPr>
              <a:t>в</a:t>
            </a:r>
            <a:r>
              <a:rPr lang="ru-RU" sz="1050" b="1" spc="7" dirty="0">
                <a:latin typeface="Arial"/>
                <a:cs typeface="Arial"/>
              </a:rPr>
              <a:t>ания:</a:t>
            </a:r>
            <a:endParaRPr lang="ru-RU" sz="1050" dirty="0">
              <a:latin typeface="Arial"/>
              <a:cs typeface="Arial"/>
            </a:endParaRPr>
          </a:p>
          <a:p>
            <a:pPr marL="97777" marR="1622913">
              <a:lnSpc>
                <a:spcPct val="117800"/>
              </a:lnSpc>
            </a:pPr>
            <a:r>
              <a:rPr lang="ru-RU" sz="1050" spc="7" dirty="0">
                <a:latin typeface="Arial"/>
                <a:cs typeface="Arial"/>
              </a:rPr>
              <a:t>п</a:t>
            </a:r>
            <a:r>
              <a:rPr lang="ru-RU" sz="1050" spc="-14" dirty="0">
                <a:latin typeface="Arial"/>
                <a:cs typeface="Arial"/>
              </a:rPr>
              <a:t>о</a:t>
            </a:r>
            <a:r>
              <a:rPr lang="ru-RU" sz="1050" spc="-4" dirty="0">
                <a:latin typeface="Arial"/>
                <a:cs typeface="Arial"/>
              </a:rPr>
              <a:t>т</a:t>
            </a:r>
            <a:r>
              <a:rPr lang="ru-RU" sz="1050" spc="7" dirty="0">
                <a:latin typeface="Arial"/>
                <a:cs typeface="Arial"/>
              </a:rPr>
              <a:t>е</a:t>
            </a:r>
            <a:r>
              <a:rPr lang="ru-RU" sz="1050" spc="-4" dirty="0">
                <a:latin typeface="Arial"/>
                <a:cs typeface="Arial"/>
              </a:rPr>
              <a:t>р</a:t>
            </a:r>
            <a:r>
              <a:rPr lang="ru-RU" sz="1050" dirty="0">
                <a:latin typeface="Arial"/>
                <a:cs typeface="Arial"/>
              </a:rPr>
              <a:t>я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50</a:t>
            </a:r>
            <a:r>
              <a:rPr lang="ru-RU" sz="1050" dirty="0">
                <a:latin typeface="Arial"/>
                <a:cs typeface="Arial"/>
              </a:rPr>
              <a:t>%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пр</a:t>
            </a:r>
            <a:r>
              <a:rPr lang="ru-RU" sz="1050" spc="-14" dirty="0">
                <a:latin typeface="Arial"/>
                <a:cs typeface="Arial"/>
              </a:rPr>
              <a:t>о</a:t>
            </a:r>
            <a:r>
              <a:rPr lang="ru-RU" sz="1050" spc="7" dirty="0">
                <a:latin typeface="Arial"/>
                <a:cs typeface="Arial"/>
              </a:rPr>
              <a:t>чност</a:t>
            </a:r>
            <a:r>
              <a:rPr lang="ru-RU" sz="1050" dirty="0">
                <a:latin typeface="Arial"/>
                <a:cs typeface="Arial"/>
              </a:rPr>
              <a:t>и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dirty="0">
                <a:latin typeface="Arial"/>
                <a:cs typeface="Arial"/>
              </a:rPr>
              <a:t>–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чер</a:t>
            </a:r>
            <a:r>
              <a:rPr lang="ru-RU" sz="1050" spc="-14" dirty="0">
                <a:latin typeface="Arial"/>
                <a:cs typeface="Arial"/>
              </a:rPr>
              <a:t>е</a:t>
            </a:r>
            <a:r>
              <a:rPr lang="ru-RU" sz="1050" dirty="0">
                <a:latin typeface="Arial"/>
                <a:cs typeface="Arial"/>
              </a:rPr>
              <a:t>з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3</a:t>
            </a:r>
            <a:r>
              <a:rPr lang="ru-RU" sz="1050" dirty="0">
                <a:latin typeface="Arial"/>
                <a:cs typeface="Arial"/>
              </a:rPr>
              <a:t>0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су</a:t>
            </a:r>
            <a:r>
              <a:rPr lang="ru-RU" sz="1050" spc="-4" dirty="0">
                <a:latin typeface="Arial"/>
                <a:cs typeface="Arial"/>
              </a:rPr>
              <a:t>т</a:t>
            </a:r>
            <a:r>
              <a:rPr lang="ru-RU" sz="1050" spc="7" dirty="0">
                <a:latin typeface="Arial"/>
                <a:cs typeface="Arial"/>
              </a:rPr>
              <a:t>ок</a:t>
            </a:r>
            <a:r>
              <a:rPr lang="ru-RU" sz="1050" dirty="0">
                <a:latin typeface="Arial"/>
                <a:cs typeface="Arial"/>
              </a:rPr>
              <a:t>. </a:t>
            </a:r>
            <a:r>
              <a:rPr lang="ru-RU" sz="1050" spc="7" dirty="0">
                <a:latin typeface="Arial"/>
                <a:cs typeface="Arial"/>
              </a:rPr>
              <a:t>п</a:t>
            </a:r>
            <a:r>
              <a:rPr lang="ru-RU" sz="1050" spc="-14" dirty="0">
                <a:latin typeface="Arial"/>
                <a:cs typeface="Arial"/>
              </a:rPr>
              <a:t>о</a:t>
            </a:r>
            <a:r>
              <a:rPr lang="ru-RU" sz="1050" spc="7" dirty="0">
                <a:latin typeface="Arial"/>
                <a:cs typeface="Arial"/>
              </a:rPr>
              <a:t>лно</a:t>
            </a:r>
            <a:r>
              <a:rPr lang="ru-RU" sz="1050" dirty="0">
                <a:latin typeface="Arial"/>
                <a:cs typeface="Arial"/>
              </a:rPr>
              <a:t>е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рассасы</a:t>
            </a:r>
            <a:r>
              <a:rPr lang="ru-RU" sz="1050" spc="-4" dirty="0">
                <a:latin typeface="Arial"/>
                <a:cs typeface="Arial"/>
              </a:rPr>
              <a:t>в</a:t>
            </a:r>
            <a:r>
              <a:rPr lang="ru-RU" sz="1050" spc="7" dirty="0">
                <a:latin typeface="Arial"/>
                <a:cs typeface="Arial"/>
              </a:rPr>
              <a:t>ани</a:t>
            </a:r>
            <a:r>
              <a:rPr lang="ru-RU" sz="1050" dirty="0">
                <a:latin typeface="Arial"/>
                <a:cs typeface="Arial"/>
              </a:rPr>
              <a:t>е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dirty="0">
                <a:latin typeface="Arial"/>
                <a:cs typeface="Arial"/>
              </a:rPr>
              <a:t>–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dirty="0">
                <a:latin typeface="Arial"/>
                <a:cs typeface="Arial"/>
              </a:rPr>
              <a:t>6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меся</a:t>
            </a:r>
            <a:r>
              <a:rPr lang="ru-RU" sz="1050" spc="-4" dirty="0">
                <a:latin typeface="Arial"/>
                <a:cs typeface="Arial"/>
              </a:rPr>
              <a:t>ц</a:t>
            </a:r>
            <a:r>
              <a:rPr lang="ru-RU" sz="1050" spc="7" dirty="0">
                <a:latin typeface="Arial"/>
                <a:cs typeface="Arial"/>
              </a:rPr>
              <a:t>ев.</a:t>
            </a:r>
            <a:endParaRPr lang="ru-RU" sz="1050" dirty="0">
              <a:latin typeface="Arial"/>
              <a:cs typeface="Arial"/>
            </a:endParaRPr>
          </a:p>
          <a:p>
            <a:pPr>
              <a:lnSpc>
                <a:spcPts val="562"/>
              </a:lnSpc>
              <a:spcBef>
                <a:spcPts val="8"/>
              </a:spcBef>
            </a:pPr>
            <a:endParaRPr lang="ru-RU" sz="600" dirty="0"/>
          </a:p>
          <a:p>
            <a:pPr marL="8929" marR="93758"/>
            <a:r>
              <a:rPr lang="ru-RU" sz="1000" b="1" spc="-4" dirty="0">
                <a:latin typeface="Arial"/>
                <a:cs typeface="Arial"/>
              </a:rPr>
              <a:t>Р</a:t>
            </a:r>
            <a:r>
              <a:rPr lang="ru-RU" sz="1000" b="1" spc="7" dirty="0">
                <a:latin typeface="Arial"/>
                <a:cs typeface="Arial"/>
              </a:rPr>
              <a:t>аспа</a:t>
            </a:r>
            <a:r>
              <a:rPr lang="ru-RU" sz="1000" b="1" dirty="0">
                <a:latin typeface="Arial"/>
                <a:cs typeface="Arial"/>
              </a:rPr>
              <a:t>д</a:t>
            </a:r>
            <a:r>
              <a:rPr lang="ru-RU" sz="1000" b="1" spc="18" dirty="0">
                <a:latin typeface="Arial"/>
                <a:cs typeface="Arial"/>
              </a:rPr>
              <a:t> </a:t>
            </a:r>
            <a:r>
              <a:rPr lang="ru-RU" sz="1000" b="1" spc="7" dirty="0">
                <a:latin typeface="Arial"/>
                <a:cs typeface="Arial"/>
              </a:rPr>
              <a:t>гидр</a:t>
            </a:r>
            <a:r>
              <a:rPr lang="ru-RU" sz="1000" b="1" spc="-14" dirty="0">
                <a:latin typeface="Arial"/>
                <a:cs typeface="Arial"/>
              </a:rPr>
              <a:t>о</a:t>
            </a:r>
            <a:r>
              <a:rPr lang="ru-RU" sz="1000" b="1" spc="7" dirty="0">
                <a:latin typeface="Arial"/>
                <a:cs typeface="Arial"/>
              </a:rPr>
              <a:t>литич</a:t>
            </a:r>
            <a:r>
              <a:rPr lang="ru-RU" sz="1000" b="1" spc="-4" dirty="0">
                <a:latin typeface="Arial"/>
                <a:cs typeface="Arial"/>
              </a:rPr>
              <a:t>е</a:t>
            </a:r>
            <a:r>
              <a:rPr lang="ru-RU" sz="1000" b="1" spc="7" dirty="0">
                <a:latin typeface="Arial"/>
                <a:cs typeface="Arial"/>
              </a:rPr>
              <a:t>ский</a:t>
            </a:r>
            <a:r>
              <a:rPr lang="ru-RU" sz="1000" b="1" dirty="0">
                <a:latin typeface="Arial"/>
                <a:cs typeface="Arial"/>
              </a:rPr>
              <a:t>.</a:t>
            </a:r>
            <a:r>
              <a:rPr lang="ru-RU" sz="1000" b="1" spc="18" dirty="0">
                <a:latin typeface="Arial"/>
                <a:cs typeface="Arial"/>
              </a:rPr>
              <a:t> </a:t>
            </a:r>
            <a:r>
              <a:rPr lang="ru-RU" sz="1000" b="1" spc="7" dirty="0" err="1">
                <a:latin typeface="Arial"/>
                <a:cs typeface="Arial"/>
              </a:rPr>
              <a:t>П</a:t>
            </a:r>
            <a:r>
              <a:rPr lang="ru-RU" sz="1000" b="1" spc="-14" dirty="0" err="1">
                <a:latin typeface="Arial"/>
                <a:cs typeface="Arial"/>
              </a:rPr>
              <a:t>о</a:t>
            </a:r>
            <a:r>
              <a:rPr lang="ru-RU" sz="1000" b="1" spc="7" dirty="0" err="1">
                <a:latin typeface="Arial"/>
                <a:cs typeface="Arial"/>
              </a:rPr>
              <a:t>лидио</a:t>
            </a:r>
            <a:r>
              <a:rPr lang="ru-RU" sz="1000" b="1" spc="-4" dirty="0" err="1">
                <a:latin typeface="Arial"/>
                <a:cs typeface="Arial"/>
              </a:rPr>
              <a:t>к</a:t>
            </a:r>
            <a:r>
              <a:rPr lang="ru-RU" sz="1000" b="1" spc="18" dirty="0" err="1">
                <a:latin typeface="Arial"/>
                <a:cs typeface="Arial"/>
              </a:rPr>
              <a:t>с</a:t>
            </a:r>
            <a:r>
              <a:rPr lang="ru-RU" sz="1000" b="1" spc="7" dirty="0" err="1">
                <a:latin typeface="Arial"/>
                <a:cs typeface="Arial"/>
              </a:rPr>
              <a:t>ано</a:t>
            </a:r>
            <a:r>
              <a:rPr lang="ru-RU" sz="1000" b="1" dirty="0" err="1">
                <a:latin typeface="Arial"/>
                <a:cs typeface="Arial"/>
              </a:rPr>
              <a:t>н</a:t>
            </a:r>
            <a:r>
              <a:rPr lang="ru-RU" sz="1000" b="1" spc="18" dirty="0">
                <a:latin typeface="Arial"/>
                <a:cs typeface="Arial"/>
              </a:rPr>
              <a:t> </a:t>
            </a:r>
            <a:r>
              <a:rPr lang="ru-RU" sz="1000" b="1" spc="7" dirty="0">
                <a:latin typeface="Arial"/>
                <a:cs typeface="Arial"/>
              </a:rPr>
              <a:t>лише</a:t>
            </a:r>
            <a:r>
              <a:rPr lang="ru-RU" sz="1000" b="1" dirty="0">
                <a:latin typeface="Arial"/>
                <a:cs typeface="Arial"/>
              </a:rPr>
              <a:t>н</a:t>
            </a:r>
            <a:r>
              <a:rPr lang="ru-RU" sz="1000" b="1" spc="18" dirty="0">
                <a:latin typeface="Arial"/>
                <a:cs typeface="Arial"/>
              </a:rPr>
              <a:t> </a:t>
            </a:r>
            <a:r>
              <a:rPr lang="ru-RU" sz="1000" b="1" spc="7" dirty="0">
                <a:latin typeface="Arial"/>
                <a:cs typeface="Arial"/>
              </a:rPr>
              <a:t>антигенны</a:t>
            </a:r>
            <a:r>
              <a:rPr lang="ru-RU" sz="1000" b="1" dirty="0">
                <a:latin typeface="Arial"/>
                <a:cs typeface="Arial"/>
              </a:rPr>
              <a:t>х</a:t>
            </a:r>
            <a:r>
              <a:rPr lang="ru-RU" sz="1000" b="1" spc="18" dirty="0">
                <a:latin typeface="Arial"/>
                <a:cs typeface="Arial"/>
              </a:rPr>
              <a:t> </a:t>
            </a:r>
            <a:r>
              <a:rPr lang="ru-RU" sz="1000" b="1" spc="7" dirty="0">
                <a:latin typeface="Arial"/>
                <a:cs typeface="Arial"/>
              </a:rPr>
              <a:t>или пирогенны</a:t>
            </a:r>
            <a:r>
              <a:rPr lang="ru-RU" sz="1000" b="1" dirty="0">
                <a:latin typeface="Arial"/>
                <a:cs typeface="Arial"/>
              </a:rPr>
              <a:t>х</a:t>
            </a:r>
            <a:r>
              <a:rPr lang="ru-RU" sz="1000" b="1" spc="18" dirty="0">
                <a:latin typeface="Arial"/>
                <a:cs typeface="Arial"/>
              </a:rPr>
              <a:t> </a:t>
            </a:r>
            <a:r>
              <a:rPr lang="ru-RU" sz="1000" b="1" spc="7" dirty="0">
                <a:latin typeface="Arial"/>
                <a:cs typeface="Arial"/>
              </a:rPr>
              <a:t>с</a:t>
            </a:r>
            <a:r>
              <a:rPr lang="ru-RU" sz="1000" b="1" spc="-4" dirty="0">
                <a:latin typeface="Arial"/>
                <a:cs typeface="Arial"/>
              </a:rPr>
              <a:t>в</a:t>
            </a:r>
            <a:r>
              <a:rPr lang="ru-RU" sz="1000" b="1" spc="7" dirty="0">
                <a:latin typeface="Arial"/>
                <a:cs typeface="Arial"/>
              </a:rPr>
              <a:t>ойст</a:t>
            </a:r>
            <a:r>
              <a:rPr lang="ru-RU" sz="1000" b="1" dirty="0">
                <a:latin typeface="Arial"/>
                <a:cs typeface="Arial"/>
              </a:rPr>
              <a:t>в</a:t>
            </a:r>
            <a:r>
              <a:rPr lang="ru-RU" sz="1000" b="1" spc="18" dirty="0">
                <a:latin typeface="Arial"/>
                <a:cs typeface="Arial"/>
              </a:rPr>
              <a:t> </a:t>
            </a:r>
            <a:r>
              <a:rPr lang="ru-RU" sz="1000" b="1" dirty="0">
                <a:latin typeface="Arial"/>
                <a:cs typeface="Arial"/>
              </a:rPr>
              <a:t>и</a:t>
            </a:r>
            <a:r>
              <a:rPr lang="ru-RU" sz="1000" b="1" spc="18" dirty="0">
                <a:latin typeface="Arial"/>
                <a:cs typeface="Arial"/>
              </a:rPr>
              <a:t> </a:t>
            </a:r>
            <a:r>
              <a:rPr lang="ru-RU" sz="1000" b="1" dirty="0">
                <a:latin typeface="Arial"/>
                <a:cs typeface="Arial"/>
              </a:rPr>
              <a:t>в</a:t>
            </a:r>
            <a:r>
              <a:rPr lang="ru-RU" sz="1000" b="1" spc="18" dirty="0">
                <a:latin typeface="Arial"/>
                <a:cs typeface="Arial"/>
              </a:rPr>
              <a:t> </a:t>
            </a:r>
            <a:r>
              <a:rPr lang="ru-RU" sz="1000" b="1" spc="7" dirty="0">
                <a:latin typeface="Arial"/>
                <a:cs typeface="Arial"/>
              </a:rPr>
              <a:t>проц</a:t>
            </a:r>
            <a:r>
              <a:rPr lang="ru-RU" sz="1000" b="1" spc="-4" dirty="0">
                <a:latin typeface="Arial"/>
                <a:cs typeface="Arial"/>
              </a:rPr>
              <a:t>е</a:t>
            </a:r>
            <a:r>
              <a:rPr lang="ru-RU" sz="1000" b="1" spc="7" dirty="0">
                <a:latin typeface="Arial"/>
                <a:cs typeface="Arial"/>
              </a:rPr>
              <a:t>сс</a:t>
            </a:r>
            <a:r>
              <a:rPr lang="ru-RU" sz="1000" b="1" dirty="0">
                <a:latin typeface="Arial"/>
                <a:cs typeface="Arial"/>
              </a:rPr>
              <a:t>е</a:t>
            </a:r>
            <a:r>
              <a:rPr lang="ru-RU" sz="1000" b="1" spc="18" dirty="0">
                <a:latin typeface="Arial"/>
                <a:cs typeface="Arial"/>
              </a:rPr>
              <a:t> </a:t>
            </a:r>
            <a:r>
              <a:rPr lang="ru-RU" sz="1000" b="1" spc="7" dirty="0">
                <a:latin typeface="Arial"/>
                <a:cs typeface="Arial"/>
              </a:rPr>
              <a:t>рас</a:t>
            </a:r>
            <a:r>
              <a:rPr lang="ru-RU" sz="1000" b="1" spc="18" dirty="0">
                <a:latin typeface="Arial"/>
                <a:cs typeface="Arial"/>
              </a:rPr>
              <a:t>с</a:t>
            </a:r>
            <a:r>
              <a:rPr lang="ru-RU" sz="1000" b="1" spc="7" dirty="0">
                <a:latin typeface="Arial"/>
                <a:cs typeface="Arial"/>
              </a:rPr>
              <a:t>асы</a:t>
            </a:r>
            <a:r>
              <a:rPr lang="ru-RU" sz="1000" b="1" spc="-4" dirty="0">
                <a:latin typeface="Arial"/>
                <a:cs typeface="Arial"/>
              </a:rPr>
              <a:t>в</a:t>
            </a:r>
            <a:r>
              <a:rPr lang="ru-RU" sz="1000" b="1" spc="7" dirty="0">
                <a:latin typeface="Arial"/>
                <a:cs typeface="Arial"/>
              </a:rPr>
              <a:t>ани</a:t>
            </a:r>
            <a:r>
              <a:rPr lang="ru-RU" sz="1000" b="1" dirty="0">
                <a:latin typeface="Arial"/>
                <a:cs typeface="Arial"/>
              </a:rPr>
              <a:t>я</a:t>
            </a:r>
            <a:r>
              <a:rPr lang="ru-RU" sz="1000" b="1" spc="18" dirty="0">
                <a:latin typeface="Arial"/>
                <a:cs typeface="Arial"/>
              </a:rPr>
              <a:t> </a:t>
            </a:r>
            <a:r>
              <a:rPr lang="ru-RU" sz="1000" b="1" spc="7" dirty="0">
                <a:latin typeface="Arial"/>
                <a:cs typeface="Arial"/>
              </a:rPr>
              <a:t>вызы</a:t>
            </a:r>
            <a:r>
              <a:rPr lang="ru-RU" sz="1000" b="1" spc="-4" dirty="0">
                <a:latin typeface="Arial"/>
                <a:cs typeface="Arial"/>
              </a:rPr>
              <a:t>в</a:t>
            </a:r>
            <a:r>
              <a:rPr lang="ru-RU" sz="1000" b="1" spc="7" dirty="0">
                <a:latin typeface="Arial"/>
                <a:cs typeface="Arial"/>
              </a:rPr>
              <a:t>а</a:t>
            </a:r>
            <a:r>
              <a:rPr lang="ru-RU" sz="1000" b="1" spc="-4" dirty="0">
                <a:latin typeface="Arial"/>
                <a:cs typeface="Arial"/>
              </a:rPr>
              <a:t>е</a:t>
            </a:r>
            <a:r>
              <a:rPr lang="ru-RU" sz="1000" b="1" dirty="0">
                <a:latin typeface="Arial"/>
                <a:cs typeface="Arial"/>
              </a:rPr>
              <a:t>т</a:t>
            </a:r>
            <a:r>
              <a:rPr lang="ru-RU" sz="1000" b="1" spc="18" dirty="0">
                <a:latin typeface="Arial"/>
                <a:cs typeface="Arial"/>
              </a:rPr>
              <a:t> </a:t>
            </a:r>
            <a:r>
              <a:rPr lang="ru-RU" sz="1000" b="1" spc="7" dirty="0">
                <a:latin typeface="Arial"/>
                <a:cs typeface="Arial"/>
              </a:rPr>
              <a:t>лиш</a:t>
            </a:r>
            <a:r>
              <a:rPr lang="ru-RU" sz="1000" b="1" dirty="0">
                <a:latin typeface="Arial"/>
                <a:cs typeface="Arial"/>
              </a:rPr>
              <a:t>ь</a:t>
            </a:r>
            <a:r>
              <a:rPr lang="ru-RU" sz="1000" b="1" spc="18" dirty="0">
                <a:latin typeface="Arial"/>
                <a:cs typeface="Arial"/>
              </a:rPr>
              <a:t> </a:t>
            </a:r>
            <a:r>
              <a:rPr lang="ru-RU" sz="1000" b="1" spc="-4" dirty="0">
                <a:latin typeface="Arial"/>
                <a:cs typeface="Arial"/>
              </a:rPr>
              <a:t>л</a:t>
            </a:r>
            <a:r>
              <a:rPr lang="ru-RU" sz="1000" b="1" spc="7" dirty="0">
                <a:latin typeface="Arial"/>
                <a:cs typeface="Arial"/>
              </a:rPr>
              <a:t>егкую ткане</a:t>
            </a:r>
            <a:r>
              <a:rPr lang="ru-RU" sz="1000" b="1" spc="-14" dirty="0">
                <a:latin typeface="Arial"/>
                <a:cs typeface="Arial"/>
              </a:rPr>
              <a:t>в</a:t>
            </a:r>
            <a:r>
              <a:rPr lang="ru-RU" sz="1000" b="1" spc="7" dirty="0">
                <a:latin typeface="Arial"/>
                <a:cs typeface="Arial"/>
              </a:rPr>
              <a:t>у</a:t>
            </a:r>
            <a:r>
              <a:rPr lang="ru-RU" sz="1000" b="1" dirty="0">
                <a:latin typeface="Arial"/>
                <a:cs typeface="Arial"/>
              </a:rPr>
              <a:t>ю</a:t>
            </a:r>
            <a:r>
              <a:rPr lang="ru-RU" sz="1000" b="1" spc="18" dirty="0">
                <a:latin typeface="Arial"/>
                <a:cs typeface="Arial"/>
              </a:rPr>
              <a:t> </a:t>
            </a:r>
            <a:r>
              <a:rPr lang="ru-RU" sz="1000" b="1" spc="7" dirty="0">
                <a:latin typeface="Arial"/>
                <a:cs typeface="Arial"/>
              </a:rPr>
              <a:t>реакцию.</a:t>
            </a:r>
            <a:endParaRPr lang="ru-RU" sz="1000" dirty="0">
              <a:latin typeface="Arial"/>
              <a:cs typeface="Arial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223792" y="2020979"/>
            <a:ext cx="7698645" cy="11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9" marR="1724261"/>
            <a:r>
              <a:rPr lang="ru-RU" sz="1400" dirty="0">
                <a:solidFill>
                  <a:srgbClr val="662C91"/>
                </a:solidFill>
                <a:latin typeface="Arial"/>
                <a:cs typeface="Arial"/>
              </a:rPr>
              <a:t>М</a:t>
            </a:r>
            <a:r>
              <a:rPr lang="ru-RU" sz="1400" spc="-39" dirty="0">
                <a:solidFill>
                  <a:srgbClr val="662C91"/>
                </a:solidFill>
                <a:latin typeface="Arial"/>
                <a:cs typeface="Arial"/>
              </a:rPr>
              <a:t>У</a:t>
            </a:r>
            <a:r>
              <a:rPr lang="ru-RU" sz="1400" dirty="0">
                <a:solidFill>
                  <a:srgbClr val="662C91"/>
                </a:solidFill>
                <a:latin typeface="Arial"/>
                <a:cs typeface="Arial"/>
              </a:rPr>
              <a:t>Л</a:t>
            </a:r>
            <a:r>
              <a:rPr lang="ru-RU" sz="1400" spc="-112" dirty="0">
                <a:solidFill>
                  <a:srgbClr val="662C91"/>
                </a:solidFill>
                <a:latin typeface="Arial"/>
                <a:cs typeface="Arial"/>
              </a:rPr>
              <a:t>Ь</a:t>
            </a:r>
            <a:r>
              <a:rPr lang="ru-RU" sz="1400" dirty="0">
                <a:solidFill>
                  <a:srgbClr val="662C91"/>
                </a:solidFill>
                <a:latin typeface="Arial"/>
                <a:cs typeface="Arial"/>
              </a:rPr>
              <a:t>ТИФИЛАМЕНТНЫЕ НИТИ</a:t>
            </a:r>
            <a:endParaRPr lang="ru-RU" sz="1400" dirty="0">
              <a:latin typeface="Arial"/>
              <a:cs typeface="Arial"/>
            </a:endParaRPr>
          </a:p>
          <a:p>
            <a:pPr>
              <a:lnSpc>
                <a:spcPts val="668"/>
              </a:lnSpc>
              <a:spcBef>
                <a:spcPts val="6"/>
              </a:spcBef>
            </a:pPr>
            <a:endParaRPr lang="ru-RU" sz="600" dirty="0"/>
          </a:p>
          <a:p>
            <a:pPr marL="8929"/>
            <a:r>
              <a:rPr lang="ru-RU" sz="1050" b="1" spc="7" dirty="0">
                <a:latin typeface="Arial"/>
                <a:cs typeface="Arial"/>
              </a:rPr>
              <a:t>Нед</a:t>
            </a:r>
            <a:r>
              <a:rPr lang="ru-RU" sz="1050" b="1" spc="-4" dirty="0">
                <a:latin typeface="Arial"/>
                <a:cs typeface="Arial"/>
              </a:rPr>
              <a:t>о</a:t>
            </a:r>
            <a:r>
              <a:rPr lang="ru-RU" sz="1050" b="1" spc="7" dirty="0">
                <a:latin typeface="Arial"/>
                <a:cs typeface="Arial"/>
              </a:rPr>
              <a:t>статки:</a:t>
            </a:r>
            <a:endParaRPr lang="ru-RU" sz="1050" dirty="0">
              <a:latin typeface="Arial"/>
              <a:cs typeface="Arial"/>
            </a:endParaRPr>
          </a:p>
          <a:p>
            <a:pPr marL="97777" marR="1751496">
              <a:spcBef>
                <a:spcPts val="211"/>
              </a:spcBef>
            </a:pPr>
            <a:r>
              <a:rPr lang="ru-RU" sz="1050" spc="7" dirty="0">
                <a:latin typeface="Arial"/>
                <a:cs typeface="Arial"/>
              </a:rPr>
              <a:t>о</a:t>
            </a:r>
            <a:r>
              <a:rPr lang="ru-RU" sz="1050" spc="-35" dirty="0">
                <a:latin typeface="Arial"/>
                <a:cs typeface="Arial"/>
              </a:rPr>
              <a:t>б</a:t>
            </a:r>
            <a:r>
              <a:rPr lang="ru-RU" sz="1050" spc="7" dirty="0">
                <a:latin typeface="Arial"/>
                <a:cs typeface="Arial"/>
              </a:rPr>
              <a:t>лада</a:t>
            </a:r>
            <a:r>
              <a:rPr lang="ru-RU" sz="1050" spc="-14" dirty="0">
                <a:latin typeface="Arial"/>
                <a:cs typeface="Arial"/>
              </a:rPr>
              <a:t>ю</a:t>
            </a:r>
            <a:r>
              <a:rPr lang="ru-RU" sz="1050" dirty="0">
                <a:latin typeface="Arial"/>
                <a:cs typeface="Arial"/>
              </a:rPr>
              <a:t>т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28" dirty="0">
                <a:latin typeface="Arial"/>
                <a:cs typeface="Arial"/>
              </a:rPr>
              <a:t>к</a:t>
            </a:r>
            <a:r>
              <a:rPr lang="ru-RU" sz="1050" spc="7" dirty="0">
                <a:latin typeface="Arial"/>
                <a:cs typeface="Arial"/>
              </a:rPr>
              <a:t>апиллярностью, </a:t>
            </a:r>
            <a:r>
              <a:rPr lang="ru-RU" sz="1050" spc="7" dirty="0" err="1">
                <a:latin typeface="Arial"/>
                <a:cs typeface="Arial"/>
              </a:rPr>
              <a:t>фитильность</a:t>
            </a:r>
            <a:r>
              <a:rPr lang="ru-RU" sz="1050" dirty="0" err="1">
                <a:latin typeface="Arial"/>
                <a:cs typeface="Arial"/>
              </a:rPr>
              <a:t>ю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dirty="0">
                <a:latin typeface="Arial"/>
                <a:cs typeface="Arial"/>
              </a:rPr>
              <a:t>и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пилящи</a:t>
            </a:r>
            <a:r>
              <a:rPr lang="ru-RU" sz="1050" dirty="0">
                <a:latin typeface="Arial"/>
                <a:cs typeface="Arial"/>
              </a:rPr>
              <a:t>м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эффе</a:t>
            </a:r>
            <a:r>
              <a:rPr lang="ru-RU" sz="1050" spc="18" dirty="0">
                <a:latin typeface="Arial"/>
                <a:cs typeface="Arial"/>
              </a:rPr>
              <a:t>к</a:t>
            </a:r>
            <a:r>
              <a:rPr lang="ru-RU" sz="1050" spc="-4" dirty="0">
                <a:latin typeface="Arial"/>
                <a:cs typeface="Arial"/>
              </a:rPr>
              <a:t>т</a:t>
            </a:r>
            <a:r>
              <a:rPr lang="ru-RU" sz="1050" spc="7" dirty="0">
                <a:latin typeface="Arial"/>
                <a:cs typeface="Arial"/>
              </a:rPr>
              <a:t>ом</a:t>
            </a:r>
            <a:r>
              <a:rPr lang="ru-RU" sz="1050" dirty="0">
                <a:latin typeface="Arial"/>
                <a:cs typeface="Arial"/>
              </a:rPr>
              <a:t>.</a:t>
            </a:r>
          </a:p>
          <a:p>
            <a:pPr marL="8929">
              <a:spcBef>
                <a:spcPts val="211"/>
              </a:spcBef>
            </a:pPr>
            <a:r>
              <a:rPr lang="ru-RU" sz="1050" b="1" spc="7" dirty="0">
                <a:latin typeface="Arial"/>
                <a:cs typeface="Arial"/>
              </a:rPr>
              <a:t>Срок</a:t>
            </a:r>
            <a:r>
              <a:rPr lang="ru-RU" sz="1050" b="1" dirty="0">
                <a:latin typeface="Arial"/>
                <a:cs typeface="Arial"/>
              </a:rPr>
              <a:t>и</a:t>
            </a:r>
            <a:r>
              <a:rPr lang="ru-RU" sz="1050" b="1" spc="18" dirty="0">
                <a:latin typeface="Arial"/>
                <a:cs typeface="Arial"/>
              </a:rPr>
              <a:t> </a:t>
            </a:r>
            <a:r>
              <a:rPr lang="ru-RU" sz="1050" b="1" spc="7" dirty="0">
                <a:latin typeface="Arial"/>
                <a:cs typeface="Arial"/>
              </a:rPr>
              <a:t>рас</a:t>
            </a:r>
            <a:r>
              <a:rPr lang="ru-RU" sz="1050" b="1" spc="21" dirty="0">
                <a:latin typeface="Arial"/>
                <a:cs typeface="Arial"/>
              </a:rPr>
              <a:t>с</a:t>
            </a:r>
            <a:r>
              <a:rPr lang="ru-RU" sz="1050" b="1" spc="7" dirty="0">
                <a:latin typeface="Arial"/>
                <a:cs typeface="Arial"/>
              </a:rPr>
              <a:t>асы</a:t>
            </a:r>
            <a:r>
              <a:rPr lang="ru-RU" sz="1050" b="1" spc="-4" dirty="0">
                <a:latin typeface="Arial"/>
                <a:cs typeface="Arial"/>
              </a:rPr>
              <a:t>в</a:t>
            </a:r>
            <a:r>
              <a:rPr lang="ru-RU" sz="1050" b="1" spc="7" dirty="0">
                <a:latin typeface="Arial"/>
                <a:cs typeface="Arial"/>
              </a:rPr>
              <a:t>ания:</a:t>
            </a:r>
            <a:endParaRPr lang="ru-RU" sz="1050" dirty="0">
              <a:latin typeface="Arial"/>
              <a:cs typeface="Arial"/>
            </a:endParaRPr>
          </a:p>
          <a:p>
            <a:pPr marL="97777" marR="1693901">
              <a:lnSpc>
                <a:spcPct val="117800"/>
              </a:lnSpc>
            </a:pPr>
            <a:r>
              <a:rPr lang="ru-RU" sz="1050" spc="7" dirty="0">
                <a:latin typeface="Arial"/>
                <a:cs typeface="Arial"/>
              </a:rPr>
              <a:t>п</a:t>
            </a:r>
            <a:r>
              <a:rPr lang="ru-RU" sz="1050" spc="-14" dirty="0">
                <a:latin typeface="Arial"/>
                <a:cs typeface="Arial"/>
              </a:rPr>
              <a:t>о</a:t>
            </a:r>
            <a:r>
              <a:rPr lang="ru-RU" sz="1050" spc="-4" dirty="0">
                <a:latin typeface="Arial"/>
                <a:cs typeface="Arial"/>
              </a:rPr>
              <a:t>т</a:t>
            </a:r>
            <a:r>
              <a:rPr lang="ru-RU" sz="1050" spc="7" dirty="0">
                <a:latin typeface="Arial"/>
                <a:cs typeface="Arial"/>
              </a:rPr>
              <a:t>е</a:t>
            </a:r>
            <a:r>
              <a:rPr lang="ru-RU" sz="1050" spc="-4" dirty="0">
                <a:latin typeface="Arial"/>
                <a:cs typeface="Arial"/>
              </a:rPr>
              <a:t>р</a:t>
            </a:r>
            <a:r>
              <a:rPr lang="ru-RU" sz="1050" dirty="0">
                <a:latin typeface="Arial"/>
                <a:cs typeface="Arial"/>
              </a:rPr>
              <a:t>я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50</a:t>
            </a:r>
            <a:r>
              <a:rPr lang="ru-RU" sz="1050" dirty="0">
                <a:latin typeface="Arial"/>
                <a:cs typeface="Arial"/>
              </a:rPr>
              <a:t>%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пр</a:t>
            </a:r>
            <a:r>
              <a:rPr lang="ru-RU" sz="1050" spc="-14" dirty="0">
                <a:latin typeface="Arial"/>
                <a:cs typeface="Arial"/>
              </a:rPr>
              <a:t>о</a:t>
            </a:r>
            <a:r>
              <a:rPr lang="ru-RU" sz="1050" spc="7" dirty="0">
                <a:latin typeface="Arial"/>
                <a:cs typeface="Arial"/>
              </a:rPr>
              <a:t>чност</a:t>
            </a:r>
            <a:r>
              <a:rPr lang="ru-RU" sz="1050" dirty="0">
                <a:latin typeface="Arial"/>
                <a:cs typeface="Arial"/>
              </a:rPr>
              <a:t>и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dirty="0">
                <a:latin typeface="Arial"/>
                <a:cs typeface="Arial"/>
              </a:rPr>
              <a:t>–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чер</a:t>
            </a:r>
            <a:r>
              <a:rPr lang="ru-RU" sz="1050" spc="-14" dirty="0">
                <a:latin typeface="Arial"/>
                <a:cs typeface="Arial"/>
              </a:rPr>
              <a:t>е</a:t>
            </a:r>
            <a:r>
              <a:rPr lang="ru-RU" sz="1050" dirty="0">
                <a:latin typeface="Arial"/>
                <a:cs typeface="Arial"/>
              </a:rPr>
              <a:t>з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dirty="0">
                <a:latin typeface="Arial"/>
                <a:cs typeface="Arial"/>
              </a:rPr>
              <a:t>7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су</a:t>
            </a:r>
            <a:r>
              <a:rPr lang="ru-RU" sz="1050" spc="-4" dirty="0">
                <a:latin typeface="Arial"/>
                <a:cs typeface="Arial"/>
              </a:rPr>
              <a:t>т</a:t>
            </a:r>
            <a:r>
              <a:rPr lang="ru-RU" sz="1050" spc="7" dirty="0">
                <a:latin typeface="Arial"/>
                <a:cs typeface="Arial"/>
              </a:rPr>
              <a:t>ок</a:t>
            </a:r>
            <a:r>
              <a:rPr lang="ru-RU" sz="1050" dirty="0">
                <a:latin typeface="Arial"/>
                <a:cs typeface="Arial"/>
              </a:rPr>
              <a:t>. </a:t>
            </a:r>
            <a:r>
              <a:rPr lang="ru-RU" sz="1050" spc="7" dirty="0">
                <a:latin typeface="Arial"/>
                <a:cs typeface="Arial"/>
              </a:rPr>
              <a:t>п</a:t>
            </a:r>
            <a:r>
              <a:rPr lang="ru-RU" sz="1050" spc="-14" dirty="0">
                <a:latin typeface="Arial"/>
                <a:cs typeface="Arial"/>
              </a:rPr>
              <a:t>о</a:t>
            </a:r>
            <a:r>
              <a:rPr lang="ru-RU" sz="1050" spc="7" dirty="0">
                <a:latin typeface="Arial"/>
                <a:cs typeface="Arial"/>
              </a:rPr>
              <a:t>лно</a:t>
            </a:r>
            <a:r>
              <a:rPr lang="ru-RU" sz="1050" dirty="0">
                <a:latin typeface="Arial"/>
                <a:cs typeface="Arial"/>
              </a:rPr>
              <a:t>е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рассасы</a:t>
            </a:r>
            <a:r>
              <a:rPr lang="ru-RU" sz="1050" spc="-4" dirty="0">
                <a:latin typeface="Arial"/>
                <a:cs typeface="Arial"/>
              </a:rPr>
              <a:t>в</a:t>
            </a:r>
            <a:r>
              <a:rPr lang="ru-RU" sz="1050" spc="7" dirty="0">
                <a:latin typeface="Arial"/>
                <a:cs typeface="Arial"/>
              </a:rPr>
              <a:t>ани</a:t>
            </a:r>
            <a:r>
              <a:rPr lang="ru-RU" sz="1050" dirty="0">
                <a:latin typeface="Arial"/>
                <a:cs typeface="Arial"/>
              </a:rPr>
              <a:t>е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dirty="0">
                <a:latin typeface="Arial"/>
                <a:cs typeface="Arial"/>
              </a:rPr>
              <a:t>–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35-4</a:t>
            </a:r>
            <a:r>
              <a:rPr lang="ru-RU" sz="1050" dirty="0">
                <a:latin typeface="Arial"/>
                <a:cs typeface="Arial"/>
              </a:rPr>
              <a:t>0</a:t>
            </a:r>
            <a:r>
              <a:rPr lang="ru-RU" sz="1050" spc="18" dirty="0">
                <a:latin typeface="Arial"/>
                <a:cs typeface="Arial"/>
              </a:rPr>
              <a:t> </a:t>
            </a:r>
            <a:r>
              <a:rPr lang="ru-RU" sz="1050" spc="7" dirty="0">
                <a:latin typeface="Arial"/>
                <a:cs typeface="Arial"/>
              </a:rPr>
              <a:t>су</a:t>
            </a:r>
            <a:r>
              <a:rPr lang="ru-RU" sz="1050" spc="-4" dirty="0">
                <a:latin typeface="Arial"/>
                <a:cs typeface="Arial"/>
              </a:rPr>
              <a:t>т</a:t>
            </a:r>
            <a:r>
              <a:rPr lang="ru-RU" sz="1050" spc="7" dirty="0">
                <a:latin typeface="Arial"/>
                <a:cs typeface="Arial"/>
              </a:rPr>
              <a:t>ок</a:t>
            </a:r>
            <a:r>
              <a:rPr lang="ru-RU" sz="1050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2027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976322" y="4149080"/>
            <a:ext cx="2817811" cy="2359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6062953" y="4176188"/>
            <a:ext cx="2817811" cy="2359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8976320" y="1673775"/>
            <a:ext cx="2817813" cy="2359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6028937" y="1685220"/>
            <a:ext cx="2817813" cy="23595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5" name="CorelDRAW" r:id="rId7" imgW="2473560" imgH="1393560" progId="CorelDraw.Graphic.16">
                  <p:embed/>
                </p:oleObj>
              </mc:Choice>
              <mc:Fallback>
                <p:oleObj name="CorelDRAW" r:id="rId7" imgW="2473560" imgH="1393560" progId="CorelDraw.Graphic.16">
                  <p:embed/>
                  <p:pic>
                    <p:nvPicPr>
                      <p:cNvPr id="18" name="Объект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18" name="object 2"/>
          <p:cNvSpPr txBox="1">
            <a:spLocks/>
          </p:cNvSpPr>
          <p:nvPr/>
        </p:nvSpPr>
        <p:spPr>
          <a:xfrm>
            <a:off x="238806" y="768917"/>
            <a:ext cx="5621312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chemeClr val="bg1"/>
                </a:solidFill>
              </a:rPr>
              <a:t>КАЧЕСТВО </a:t>
            </a:r>
            <a:r>
              <a:rPr lang="en-US" sz="2400" dirty="0">
                <a:solidFill>
                  <a:schemeClr val="bg1"/>
                </a:solidFill>
              </a:rPr>
              <a:t>PDO </a:t>
            </a:r>
            <a:r>
              <a:rPr lang="ru-RU" sz="2400" dirty="0">
                <a:solidFill>
                  <a:schemeClr val="bg1"/>
                </a:solidFill>
              </a:rPr>
              <a:t>МЕЗОНИТЕЙ </a:t>
            </a:r>
            <a:r>
              <a:rPr lang="en-US" sz="2400" dirty="0">
                <a:solidFill>
                  <a:schemeClr val="bg1"/>
                </a:solidFill>
              </a:rPr>
              <a:t>LEAD FINE LIFT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7368" y="2132856"/>
            <a:ext cx="50918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>
                <a:solidFill>
                  <a:srgbClr val="0070C0"/>
                </a:solidFill>
              </a:rPr>
              <a:t>Качество нитей </a:t>
            </a:r>
            <a:r>
              <a:rPr lang="en-US" dirty="0">
                <a:solidFill>
                  <a:srgbClr val="0070C0"/>
                </a:solidFill>
              </a:rPr>
              <a:t>Lead Fine Lift. </a:t>
            </a:r>
            <a:r>
              <a:rPr lang="ru-RU" dirty="0" err="1">
                <a:solidFill>
                  <a:srgbClr val="0070C0"/>
                </a:solidFill>
              </a:rPr>
              <a:t>Высокоуплотненный</a:t>
            </a:r>
            <a:r>
              <a:rPr lang="ru-RU" dirty="0">
                <a:solidFill>
                  <a:srgbClr val="0070C0"/>
                </a:solidFill>
              </a:rPr>
              <a:t> ПДО (производство </a:t>
            </a:r>
            <a:r>
              <a:rPr lang="ru-RU" dirty="0" err="1">
                <a:solidFill>
                  <a:srgbClr val="0070C0"/>
                </a:solidFill>
              </a:rPr>
              <a:t>Этикон</a:t>
            </a:r>
            <a:r>
              <a:rPr lang="ru-RU" dirty="0">
                <a:solidFill>
                  <a:srgbClr val="0070C0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Упругость нити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Прочность нити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Предсказуемость гидролиза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  <a:p>
            <a:r>
              <a:rPr lang="ru-RU" dirty="0">
                <a:solidFill>
                  <a:srgbClr val="0070C0"/>
                </a:solidFill>
              </a:rPr>
              <a:t>2.  Качество игл.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Отличная заточка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Шлифовка </a:t>
            </a:r>
            <a:r>
              <a:rPr lang="en-US" dirty="0"/>
              <a:t>Diamond Sharp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Нить не залипает в просвете иглы</a:t>
            </a:r>
            <a:r>
              <a:rPr lang="en-US" dirty="0"/>
              <a:t> 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r>
              <a:rPr lang="ru-RU" dirty="0">
                <a:solidFill>
                  <a:srgbClr val="0070C0"/>
                </a:solidFill>
              </a:rPr>
              <a:t>3. Качество стерилизации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Паром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Этиленоксидом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779" y="1729588"/>
            <a:ext cx="729903" cy="51210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56758" y="1367277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Lead Fine Lift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0023115" y="1355224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Аналог</a:t>
            </a:r>
          </a:p>
        </p:txBody>
      </p:sp>
    </p:spTree>
    <p:extLst>
      <p:ext uri="{BB962C8B-B14F-4D97-AF65-F5344CB8AC3E}">
        <p14:creationId xmlns:p14="http://schemas.microsoft.com/office/powerpoint/2010/main" val="1087356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DSC050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96" y="631901"/>
            <a:ext cx="3811951" cy="2572410"/>
          </a:xfrm>
        </p:spPr>
      </p:pic>
      <p:sp>
        <p:nvSpPr>
          <p:cNvPr id="5" name="제목 4"/>
          <p:cNvSpPr txBox="1">
            <a:spLocks noGrp="1"/>
          </p:cNvSpPr>
          <p:nvPr>
            <p:ph type="title"/>
          </p:nvPr>
        </p:nvSpPr>
        <p:spPr>
          <a:xfrm>
            <a:off x="-18690" y="184258"/>
            <a:ext cx="3960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altLang="ko-KR" sz="1800" dirty="0">
                <a:latin typeface="+mn-lt"/>
                <a:ea typeface="+mn-ea"/>
              </a:rPr>
              <a:t>The view of </a:t>
            </a:r>
            <a:r>
              <a:rPr lang="en-US" altLang="ko-KR" sz="1800" dirty="0" err="1">
                <a:latin typeface="+mn-lt"/>
                <a:ea typeface="+mn-ea"/>
              </a:rPr>
              <a:t>Medi</a:t>
            </a:r>
            <a:r>
              <a:rPr lang="en-US" altLang="ko-KR" sz="1800" dirty="0">
                <a:latin typeface="+mn-lt"/>
                <a:ea typeface="+mn-ea"/>
              </a:rPr>
              <a:t> First Bldg in Korea</a:t>
            </a:r>
            <a:endParaRPr lang="ko-KR" altLang="en-US" sz="1800" dirty="0">
              <a:latin typeface="+mn-lt"/>
              <a:ea typeface="+mn-ea"/>
            </a:endParaRPr>
          </a:p>
        </p:txBody>
      </p:sp>
      <p:pic>
        <p:nvPicPr>
          <p:cNvPr id="6" name="내용 개체 틀 3" descr="DSC050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7307" y="610883"/>
            <a:ext cx="4032448" cy="2623596"/>
          </a:xfrm>
          <a:prstGeom prst="rect">
            <a:avLst/>
          </a:prstGeom>
        </p:spPr>
      </p:pic>
      <p:sp>
        <p:nvSpPr>
          <p:cNvPr id="7" name="제목 2"/>
          <p:cNvSpPr txBox="1">
            <a:spLocks/>
          </p:cNvSpPr>
          <p:nvPr/>
        </p:nvSpPr>
        <p:spPr>
          <a:xfrm>
            <a:off x="3885181" y="97229"/>
            <a:ext cx="4327085" cy="478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000" dirty="0"/>
              <a:t>Production facilities of </a:t>
            </a:r>
            <a:r>
              <a:rPr lang="en-US" altLang="ko-KR" sz="2000" dirty="0" err="1"/>
              <a:t>Medi</a:t>
            </a:r>
            <a:r>
              <a:rPr lang="en-US" altLang="ko-KR" sz="2000" dirty="0"/>
              <a:t> First</a:t>
            </a:r>
            <a:endParaRPr lang="ko-KR" alt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206943" y="97229"/>
            <a:ext cx="38729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000" dirty="0"/>
              <a:t>Sanitary manufacturing operations </a:t>
            </a:r>
            <a:endParaRPr lang="ko-KR" altLang="en-US" sz="2000" dirty="0"/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8541098" y="408005"/>
            <a:ext cx="35387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altLang="ko-KR" sz="1200" dirty="0">
                <a:latin typeface="Lucida Sans Unicode" pitchFamily="34" charset="0"/>
                <a:ea typeface="맑은 고딕" pitchFamily="50" charset="-127"/>
              </a:rPr>
              <a:t> Clean &amp; safe Quality environment </a:t>
            </a:r>
            <a:endParaRPr lang="ko-KR" altLang="en-US" sz="1200" dirty="0">
              <a:latin typeface="Lucida Sans Unicode" pitchFamily="34" charset="0"/>
              <a:ea typeface="맑은 고딕" pitchFamily="50" charset="-127"/>
            </a:endParaRPr>
          </a:p>
        </p:txBody>
      </p:sp>
      <p:pic>
        <p:nvPicPr>
          <p:cNvPr id="10" name="Picture 2" descr="C:\Documents and Settings\wf\바탕 화면\매선침공정\2012-06-18\2012-07-03\SAM_13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206832" y="627292"/>
            <a:ext cx="3873063" cy="25770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737" y="3153822"/>
            <a:ext cx="83534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2000" dirty="0"/>
              <a:t>Sanitary manufacturing operations </a:t>
            </a:r>
            <a:endParaRPr lang="ko-KR" altLang="en-US" sz="2000" dirty="0"/>
          </a:p>
        </p:txBody>
      </p: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152737" y="3512917"/>
            <a:ext cx="7632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altLang="ko-KR" sz="1200">
                <a:latin typeface="Lucida Sans Unicode" pitchFamily="34" charset="0"/>
                <a:ea typeface="맑은 고딕" pitchFamily="50" charset="-127"/>
              </a:rPr>
              <a:t> Glove box packaging process (purity 99.999999%) </a:t>
            </a:r>
            <a:endParaRPr lang="ko-KR" altLang="en-US" sz="1200">
              <a:latin typeface="Lucida Sans Unicode" pitchFamily="34" charset="0"/>
              <a:ea typeface="맑은 고딕" pitchFamily="50" charset="-127"/>
            </a:endParaRPr>
          </a:p>
        </p:txBody>
      </p:sp>
      <p:pic>
        <p:nvPicPr>
          <p:cNvPr id="13" name="Picture 2" descr="D:\폴리디옥사논 봉합사\GloveBox 사진\GloveBox공정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-18690" y="3862538"/>
            <a:ext cx="3888432" cy="26952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40310" y="3154342"/>
            <a:ext cx="41053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000" dirty="0"/>
              <a:t>Sanitary manufacturing operations </a:t>
            </a:r>
            <a:endParaRPr lang="ko-KR" altLang="en-US" sz="2000" dirty="0"/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4141258" y="3521473"/>
            <a:ext cx="37926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altLang="ko-KR" sz="1200" dirty="0">
                <a:latin typeface="Lucida Sans Unicode" pitchFamily="34" charset="0"/>
                <a:ea typeface="맑은 고딕" pitchFamily="50" charset="-127"/>
              </a:rPr>
              <a:t> Sealing Machine </a:t>
            </a:r>
            <a:endParaRPr lang="ko-KR" altLang="en-US" sz="1200" dirty="0">
              <a:latin typeface="Lucida Sans Unicode" pitchFamily="34" charset="0"/>
              <a:ea typeface="맑은 고딕" pitchFamily="50" charset="-127"/>
            </a:endParaRPr>
          </a:p>
        </p:txBody>
      </p:sp>
      <p:pic>
        <p:nvPicPr>
          <p:cNvPr id="16" name="Picture 4" descr="그림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44276" y="3874163"/>
            <a:ext cx="4101523" cy="28018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434156" y="3182560"/>
            <a:ext cx="3645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dirty="0"/>
              <a:t>Sanitary manufacturing operations </a:t>
            </a:r>
            <a:endParaRPr lang="ko-KR" altLang="en-US" dirty="0"/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8328248" y="3483564"/>
            <a:ext cx="333118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altLang="ko-KR" sz="1100" dirty="0">
                <a:latin typeface="Lucida Sans Unicode" pitchFamily="34" charset="0"/>
                <a:ea typeface="맑은 고딕" pitchFamily="50" charset="-127"/>
              </a:rPr>
              <a:t> Sterilization  </a:t>
            </a:r>
            <a:endParaRPr lang="ko-KR" altLang="en-US" sz="1100" dirty="0">
              <a:latin typeface="Lucida Sans Unicode" pitchFamily="34" charset="0"/>
              <a:ea typeface="맑은 고딕" pitchFamily="50" charset="-127"/>
            </a:endParaRPr>
          </a:p>
        </p:txBody>
      </p:sp>
      <p:pic>
        <p:nvPicPr>
          <p:cNvPr id="19" name="Picture 5" descr="그림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8320333" y="3853255"/>
            <a:ext cx="3754653" cy="282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46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9031239" y="6382982"/>
            <a:ext cx="92686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ru-RU" spc="14" dirty="0">
                <a:hlinkClick r:id="rId3"/>
              </a:rPr>
              <a:t> </a:t>
            </a:r>
            <a:endParaRPr spc="7" dirty="0">
              <a:hlinkClick r:id="rId3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191460" y="3745374"/>
            <a:ext cx="3177828" cy="29146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ДЕРМАТОПОРОЗ</a:t>
            </a:r>
          </a:p>
        </p:txBody>
      </p:sp>
      <p:sp>
        <p:nvSpPr>
          <p:cNvPr id="20" name="Овал 19"/>
          <p:cNvSpPr/>
          <p:nvPr/>
        </p:nvSpPr>
        <p:spPr>
          <a:xfrm>
            <a:off x="5868118" y="1629343"/>
            <a:ext cx="3177828" cy="2898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ГРАВИТАЦИОННЫЙ ПТОЗ</a:t>
            </a:r>
          </a:p>
        </p:txBody>
      </p:sp>
      <p:sp>
        <p:nvSpPr>
          <p:cNvPr id="21" name="Овал 20"/>
          <p:cNvSpPr/>
          <p:nvPr/>
        </p:nvSpPr>
        <p:spPr>
          <a:xfrm>
            <a:off x="8570508" y="3746473"/>
            <a:ext cx="3177828" cy="29135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ИЗМЕНЕНИЕ МЫШЕЧНОГО ТОНУСА</a:t>
            </a:r>
          </a:p>
        </p:txBody>
      </p:sp>
      <p:sp>
        <p:nvSpPr>
          <p:cNvPr id="22" name="Овал 21"/>
          <p:cNvSpPr/>
          <p:nvPr/>
        </p:nvSpPr>
        <p:spPr>
          <a:xfrm>
            <a:off x="484753" y="1613931"/>
            <a:ext cx="3177828" cy="29135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ИНВОЛЮТИВНЫЕ ИЗМЕНЕНИЯ</a:t>
            </a: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/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0" name="CorelDRAW" r:id="rId4" imgW="2473560" imgH="1393560" progId="CorelDraw.Graphic.16">
                  <p:embed/>
                </p:oleObj>
              </mc:Choice>
              <mc:Fallback>
                <p:oleObj name="CorelDRAW" r:id="rId4" imgW="2473560" imgH="1393560" progId="CorelDraw.Graphic.16">
                  <p:embed/>
                  <p:pic>
                    <p:nvPicPr>
                      <p:cNvPr id="11" name="Объект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24" name="object 2"/>
          <p:cNvSpPr txBox="1">
            <a:spLocks/>
          </p:cNvSpPr>
          <p:nvPr/>
        </p:nvSpPr>
        <p:spPr>
          <a:xfrm>
            <a:off x="238806" y="768917"/>
            <a:ext cx="5621312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chemeClr val="bg1"/>
                </a:solidFill>
              </a:rPr>
              <a:t>ПОКАЗАНИЯ К МЕЗОНИТЯМ</a:t>
            </a:r>
          </a:p>
        </p:txBody>
      </p:sp>
    </p:spTree>
    <p:extLst>
      <p:ext uri="{BB962C8B-B14F-4D97-AF65-F5344CB8AC3E}">
        <p14:creationId xmlns:p14="http://schemas.microsoft.com/office/powerpoint/2010/main" val="444427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79498" y="1723162"/>
            <a:ext cx="11161240" cy="47089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294679" marR="4465" indent="-285750" algn="just">
              <a:buFont typeface="Arial" panose="020B0604020202020204" pitchFamily="34" charset="0"/>
              <a:buChar char="•"/>
              <a:defRPr>
                <a:solidFill>
                  <a:srgbClr val="00669C"/>
                </a:solidFill>
              </a:defRPr>
            </a:lvl1pPr>
          </a:lstStyle>
          <a:p>
            <a:r>
              <a:rPr dirty="0" err="1"/>
              <a:t>тяжелые</a:t>
            </a:r>
            <a:r>
              <a:rPr dirty="0"/>
              <a:t> соматические заболевания; </a:t>
            </a:r>
            <a:r>
              <a:rPr dirty="0" err="1"/>
              <a:t>гемофилия</a:t>
            </a:r>
            <a:r>
              <a:rPr dirty="0"/>
              <a:t>;</a:t>
            </a:r>
            <a:endParaRPr lang="ru-RU" dirty="0"/>
          </a:p>
          <a:p>
            <a:endParaRPr dirty="0"/>
          </a:p>
          <a:p>
            <a:r>
              <a:rPr dirty="0"/>
              <a:t>психические нарушения; </a:t>
            </a:r>
            <a:endParaRPr lang="ru-RU" dirty="0"/>
          </a:p>
          <a:p>
            <a:endParaRPr lang="ru-RU" dirty="0"/>
          </a:p>
          <a:p>
            <a:r>
              <a:rPr dirty="0" err="1"/>
              <a:t>злокачественные</a:t>
            </a:r>
            <a:r>
              <a:rPr dirty="0"/>
              <a:t> </a:t>
            </a:r>
            <a:r>
              <a:rPr dirty="0" err="1"/>
              <a:t>новообразования</a:t>
            </a:r>
            <a:r>
              <a:rPr dirty="0"/>
              <a:t>;</a:t>
            </a:r>
            <a:endParaRPr lang="ru-RU" dirty="0"/>
          </a:p>
          <a:p>
            <a:endParaRPr dirty="0"/>
          </a:p>
          <a:p>
            <a:r>
              <a:rPr dirty="0" err="1"/>
              <a:t>воспалительные</a:t>
            </a:r>
            <a:r>
              <a:rPr dirty="0"/>
              <a:t> заболевания кожи в области проведения </a:t>
            </a:r>
            <a:r>
              <a:rPr dirty="0" err="1"/>
              <a:t>процедуры</a:t>
            </a:r>
            <a:r>
              <a:rPr dirty="0"/>
              <a:t>;</a:t>
            </a:r>
            <a:endParaRPr lang="ru-RU" dirty="0"/>
          </a:p>
          <a:p>
            <a:endParaRPr dirty="0"/>
          </a:p>
          <a:p>
            <a:r>
              <a:rPr dirty="0" err="1"/>
              <a:t>ранее</a:t>
            </a:r>
            <a:r>
              <a:rPr dirty="0"/>
              <a:t> </a:t>
            </a:r>
            <a:r>
              <a:rPr dirty="0" err="1"/>
              <a:t>введенные</a:t>
            </a:r>
            <a:r>
              <a:rPr dirty="0"/>
              <a:t> </a:t>
            </a:r>
            <a:r>
              <a:rPr dirty="0" err="1"/>
              <a:t>небиодеградирующие</a:t>
            </a:r>
            <a:r>
              <a:rPr dirty="0"/>
              <a:t> инъекционные имплантаты в зоне проведения </a:t>
            </a:r>
            <a:r>
              <a:rPr dirty="0" err="1"/>
              <a:t>процедуры</a:t>
            </a:r>
            <a:r>
              <a:rPr dirty="0"/>
              <a:t>;</a:t>
            </a:r>
            <a:endParaRPr lang="ru-RU" dirty="0"/>
          </a:p>
          <a:p>
            <a:endParaRPr dirty="0"/>
          </a:p>
          <a:p>
            <a:r>
              <a:rPr dirty="0"/>
              <a:t>склонность к образованию келоидных и гипертрофических </a:t>
            </a:r>
            <a:r>
              <a:rPr dirty="0" err="1"/>
              <a:t>рубцов</a:t>
            </a:r>
            <a:r>
              <a:rPr dirty="0"/>
              <a:t>;</a:t>
            </a:r>
            <a:endParaRPr lang="ru-RU" dirty="0"/>
          </a:p>
          <a:p>
            <a:pPr marL="8929" indent="0">
              <a:buNone/>
            </a:pPr>
            <a:r>
              <a:rPr dirty="0"/>
              <a:t> </a:t>
            </a:r>
            <a:endParaRPr lang="ru-RU" dirty="0"/>
          </a:p>
          <a:p>
            <a:r>
              <a:rPr dirty="0" err="1"/>
              <a:t>лихорадочные</a:t>
            </a:r>
            <a:r>
              <a:rPr dirty="0"/>
              <a:t> </a:t>
            </a:r>
            <a:r>
              <a:rPr dirty="0" err="1"/>
              <a:t>состояния</a:t>
            </a:r>
            <a:r>
              <a:rPr dirty="0"/>
              <a:t>;</a:t>
            </a:r>
            <a:endParaRPr lang="ru-RU" dirty="0"/>
          </a:p>
          <a:p>
            <a:endParaRPr lang="ru-RU" dirty="0"/>
          </a:p>
          <a:p>
            <a:r>
              <a:rPr lang="ru-RU" dirty="0"/>
              <a:t>герпес обострение герпетической инфекции;</a:t>
            </a:r>
          </a:p>
          <a:p>
            <a:pPr marL="8929" indent="0">
              <a:buNone/>
            </a:pPr>
            <a:endParaRPr lang="ru-RU" dirty="0"/>
          </a:p>
          <a:p>
            <a:r>
              <a:rPr lang="ru-RU" dirty="0"/>
              <a:t>беременность и период лактации.</a:t>
            </a:r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9031239" y="6382982"/>
            <a:ext cx="92686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ru-RU" spc="14" dirty="0">
                <a:hlinkClick r:id="rId3"/>
              </a:rPr>
              <a:t> </a:t>
            </a:r>
            <a:endParaRPr spc="7" dirty="0">
              <a:hlinkClick r:id="rId3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5" name="CorelDRAW" r:id="rId4" imgW="2473560" imgH="1393560" progId="CorelDraw.Graphic.16">
                  <p:embed/>
                </p:oleObj>
              </mc:Choice>
              <mc:Fallback>
                <p:oleObj name="CorelDRAW" r:id="rId4" imgW="2473560" imgH="1393560" progId="CorelDraw.Graphic.16">
                  <p:embed/>
                  <p:pic>
                    <p:nvPicPr>
                      <p:cNvPr id="11" name="Объект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13" name="object 2"/>
          <p:cNvSpPr txBox="1">
            <a:spLocks/>
          </p:cNvSpPr>
          <p:nvPr/>
        </p:nvSpPr>
        <p:spPr>
          <a:xfrm>
            <a:off x="238806" y="768917"/>
            <a:ext cx="5621312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chemeClr val="bg1"/>
                </a:solidFill>
              </a:rPr>
              <a:t>ПРОТИВОПОКАЗАНИЯ К МЕЗОНИТЯМ</a:t>
            </a:r>
          </a:p>
        </p:txBody>
      </p:sp>
    </p:spTree>
    <p:extLst>
      <p:ext uri="{BB962C8B-B14F-4D97-AF65-F5344CB8AC3E}">
        <p14:creationId xmlns:p14="http://schemas.microsoft.com/office/powerpoint/2010/main" val="975222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43472" y="5445224"/>
            <a:ext cx="3161556" cy="73866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dirty="0"/>
              <a:t>ОСНОВНЫЕ ПРАВИЛА ТРЕДЛИФТИНГА</a:t>
            </a:r>
          </a:p>
        </p:txBody>
      </p:sp>
      <p:sp>
        <p:nvSpPr>
          <p:cNvPr id="3" name="object 3"/>
          <p:cNvSpPr/>
          <p:nvPr/>
        </p:nvSpPr>
        <p:spPr>
          <a:xfrm>
            <a:off x="9856640" y="1405271"/>
            <a:ext cx="2042254" cy="17547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7554962" y="3160034"/>
            <a:ext cx="2042254" cy="17547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9759479" y="4938111"/>
            <a:ext cx="2040557" cy="17547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sp>
        <p:nvSpPr>
          <p:cNvPr id="6" name="object 6"/>
          <p:cNvSpPr txBox="1"/>
          <p:nvPr/>
        </p:nvSpPr>
        <p:spPr>
          <a:xfrm>
            <a:off x="171132" y="1893652"/>
            <a:ext cx="6961121" cy="47397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41968" algn="just"/>
            <a:r>
              <a:rPr sz="1600" spc="11" dirty="0">
                <a:solidFill>
                  <a:srgbClr val="95479C"/>
                </a:solidFill>
                <a:latin typeface="Arial"/>
                <a:cs typeface="Arial"/>
              </a:rPr>
              <a:t>1</a:t>
            </a:r>
            <a:r>
              <a:rPr sz="1600" dirty="0">
                <a:solidFill>
                  <a:srgbClr val="95479C"/>
                </a:solidFill>
                <a:latin typeface="Arial"/>
                <a:cs typeface="Arial"/>
              </a:rPr>
              <a:t>.</a:t>
            </a:r>
            <a:r>
              <a:rPr sz="1600" spc="21" dirty="0">
                <a:solidFill>
                  <a:srgbClr val="95479C"/>
                </a:solidFill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Ц</a:t>
            </a:r>
            <a:r>
              <a:rPr sz="1600" spc="-28" dirty="0">
                <a:latin typeface="Arial"/>
                <a:cs typeface="Arial"/>
              </a:rPr>
              <a:t>е</a:t>
            </a:r>
            <a:r>
              <a:rPr sz="1600" spc="11" dirty="0">
                <a:latin typeface="Arial"/>
                <a:cs typeface="Arial"/>
              </a:rPr>
              <a:t>ле</a:t>
            </a:r>
            <a:r>
              <a:rPr sz="1600" spc="-4" dirty="0">
                <a:latin typeface="Arial"/>
                <a:cs typeface="Arial"/>
              </a:rPr>
              <a:t>в</a:t>
            </a:r>
            <a:r>
              <a:rPr sz="1600" spc="11" dirty="0">
                <a:latin typeface="Arial"/>
                <a:cs typeface="Arial"/>
              </a:rPr>
              <a:t>а</a:t>
            </a:r>
            <a:r>
              <a:rPr sz="1600" dirty="0">
                <a:latin typeface="Arial"/>
                <a:cs typeface="Arial"/>
              </a:rPr>
              <a:t>я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-14" dirty="0">
                <a:latin typeface="Arial"/>
                <a:cs typeface="Arial"/>
              </a:rPr>
              <a:t>г</a:t>
            </a:r>
            <a:r>
              <a:rPr sz="1600" spc="11" dirty="0">
                <a:latin typeface="Arial"/>
                <a:cs typeface="Arial"/>
              </a:rPr>
              <a:t>л</a:t>
            </a:r>
            <a:r>
              <a:rPr sz="1600" spc="21" dirty="0">
                <a:latin typeface="Arial"/>
                <a:cs typeface="Arial"/>
              </a:rPr>
              <a:t>у</a:t>
            </a:r>
            <a:r>
              <a:rPr sz="1600" spc="11" dirty="0">
                <a:latin typeface="Arial"/>
                <a:cs typeface="Arial"/>
              </a:rPr>
              <a:t>бин</a:t>
            </a:r>
            <a:r>
              <a:rPr sz="1600" dirty="0">
                <a:latin typeface="Arial"/>
                <a:cs typeface="Arial"/>
              </a:rPr>
              <a:t>а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в</a:t>
            </a:r>
            <a:r>
              <a:rPr sz="1600" spc="-4" dirty="0">
                <a:latin typeface="Arial"/>
                <a:cs typeface="Arial"/>
              </a:rPr>
              <a:t>в</a:t>
            </a:r>
            <a:r>
              <a:rPr sz="1600" spc="-14" dirty="0">
                <a:latin typeface="Arial"/>
                <a:cs typeface="Arial"/>
              </a:rPr>
              <a:t>е</a:t>
            </a:r>
            <a:r>
              <a:rPr sz="1600" spc="11" dirty="0">
                <a:latin typeface="Arial"/>
                <a:cs typeface="Arial"/>
              </a:rPr>
              <a:t>дения</a:t>
            </a:r>
            <a:r>
              <a:rPr sz="1600" dirty="0">
                <a:latin typeface="Arial"/>
                <a:cs typeface="Arial"/>
              </a:rPr>
              <a:t>: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</a:t>
            </a:r>
            <a:r>
              <a:rPr sz="1600" spc="-14" dirty="0">
                <a:latin typeface="Arial"/>
                <a:cs typeface="Arial"/>
              </a:rPr>
              <a:t>о</a:t>
            </a:r>
            <a:r>
              <a:rPr sz="1600" spc="11" dirty="0">
                <a:latin typeface="Arial"/>
                <a:cs typeface="Arial"/>
              </a:rPr>
              <a:t>д</a:t>
            </a:r>
            <a:r>
              <a:rPr sz="1600" spc="21" dirty="0">
                <a:latin typeface="Arial"/>
                <a:cs typeface="Arial"/>
              </a:rPr>
              <a:t>к</a:t>
            </a:r>
            <a:r>
              <a:rPr sz="1600" spc="-4" dirty="0">
                <a:latin typeface="Arial"/>
                <a:cs typeface="Arial"/>
              </a:rPr>
              <a:t>о</a:t>
            </a:r>
            <a:r>
              <a:rPr sz="1600" spc="11" dirty="0">
                <a:latin typeface="Arial"/>
                <a:cs typeface="Arial"/>
              </a:rPr>
              <a:t>жн</a:t>
            </a:r>
            <a:r>
              <a:rPr sz="1600" dirty="0">
                <a:latin typeface="Arial"/>
                <a:cs typeface="Arial"/>
              </a:rPr>
              <a:t>о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ил</a:t>
            </a:r>
            <a:r>
              <a:rPr sz="1600" dirty="0">
                <a:latin typeface="Arial"/>
                <a:cs typeface="Arial"/>
              </a:rPr>
              <a:t>и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внутримыш</a:t>
            </a:r>
            <a:r>
              <a:rPr sz="1600" spc="-28" dirty="0">
                <a:latin typeface="Arial"/>
                <a:cs typeface="Arial"/>
              </a:rPr>
              <a:t>е</a:t>
            </a:r>
            <a:r>
              <a:rPr sz="1600" spc="11" dirty="0">
                <a:latin typeface="Arial"/>
                <a:cs typeface="Arial"/>
              </a:rPr>
              <a:t>чно</a:t>
            </a:r>
            <a:r>
              <a:rPr sz="1600" dirty="0">
                <a:latin typeface="Arial"/>
                <a:cs typeface="Arial"/>
              </a:rPr>
              <a:t>.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Слиш</a:t>
            </a:r>
            <a:r>
              <a:rPr sz="1600" spc="21" dirty="0">
                <a:latin typeface="Arial"/>
                <a:cs typeface="Arial"/>
              </a:rPr>
              <a:t>к</a:t>
            </a:r>
            <a:r>
              <a:rPr sz="1600" spc="11" dirty="0">
                <a:latin typeface="Arial"/>
                <a:cs typeface="Arial"/>
              </a:rPr>
              <a:t>ом по</a:t>
            </a:r>
            <a:r>
              <a:rPr sz="1600" spc="-4" dirty="0">
                <a:latin typeface="Arial"/>
                <a:cs typeface="Arial"/>
              </a:rPr>
              <a:t>в</a:t>
            </a:r>
            <a:r>
              <a:rPr sz="1600" spc="11" dirty="0">
                <a:latin typeface="Arial"/>
                <a:cs typeface="Arial"/>
              </a:rPr>
              <a:t>е</a:t>
            </a:r>
            <a:r>
              <a:rPr sz="1600" spc="-4" dirty="0">
                <a:latin typeface="Arial"/>
                <a:cs typeface="Arial"/>
              </a:rPr>
              <a:t>р</a:t>
            </a:r>
            <a:r>
              <a:rPr sz="1600" spc="11" dirty="0">
                <a:latin typeface="Arial"/>
                <a:cs typeface="Arial"/>
              </a:rPr>
              <a:t>хностно</a:t>
            </a:r>
            <a:r>
              <a:rPr sz="1600" dirty="0">
                <a:latin typeface="Arial"/>
                <a:cs typeface="Arial"/>
              </a:rPr>
              <a:t>е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внутри</a:t>
            </a:r>
            <a:r>
              <a:rPr sz="1600" spc="21" dirty="0">
                <a:latin typeface="Arial"/>
                <a:cs typeface="Arial"/>
              </a:rPr>
              <a:t>к</a:t>
            </a:r>
            <a:r>
              <a:rPr sz="1600" spc="-4" dirty="0">
                <a:latin typeface="Arial"/>
                <a:cs typeface="Arial"/>
              </a:rPr>
              <a:t>о</a:t>
            </a:r>
            <a:r>
              <a:rPr sz="1600" spc="11" dirty="0">
                <a:latin typeface="Arial"/>
                <a:cs typeface="Arial"/>
              </a:rPr>
              <a:t>жно</a:t>
            </a:r>
            <a:r>
              <a:rPr sz="1600" dirty="0">
                <a:latin typeface="Arial"/>
                <a:cs typeface="Arial"/>
              </a:rPr>
              <a:t>е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в</a:t>
            </a:r>
            <a:r>
              <a:rPr sz="1600" spc="-4" dirty="0">
                <a:latin typeface="Arial"/>
                <a:cs typeface="Arial"/>
              </a:rPr>
              <a:t>в</a:t>
            </a:r>
            <a:r>
              <a:rPr sz="1600" spc="-14" dirty="0">
                <a:latin typeface="Arial"/>
                <a:cs typeface="Arial"/>
              </a:rPr>
              <a:t>е</a:t>
            </a:r>
            <a:r>
              <a:rPr sz="1600" spc="11" dirty="0">
                <a:latin typeface="Arial"/>
                <a:cs typeface="Arial"/>
              </a:rPr>
              <a:t>дени</a:t>
            </a:r>
            <a:r>
              <a:rPr sz="1600" dirty="0">
                <a:latin typeface="Arial"/>
                <a:cs typeface="Arial"/>
              </a:rPr>
              <a:t>е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нит</a:t>
            </a:r>
            <a:r>
              <a:rPr sz="1600" dirty="0">
                <a:latin typeface="Arial"/>
                <a:cs typeface="Arial"/>
              </a:rPr>
              <a:t>и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 err="1">
                <a:latin typeface="Arial"/>
                <a:cs typeface="Arial"/>
              </a:rPr>
              <a:t>чре</a:t>
            </a:r>
            <a:r>
              <a:rPr sz="1600" spc="-4" dirty="0" err="1">
                <a:latin typeface="Arial"/>
                <a:cs typeface="Arial"/>
              </a:rPr>
              <a:t>в</a:t>
            </a:r>
            <a:r>
              <a:rPr sz="1600" spc="-14" dirty="0" err="1">
                <a:latin typeface="Arial"/>
                <a:cs typeface="Arial"/>
              </a:rPr>
              <a:t>а</a:t>
            </a:r>
            <a:r>
              <a:rPr sz="1600" spc="-4" dirty="0" err="1">
                <a:latin typeface="Arial"/>
                <a:cs typeface="Arial"/>
              </a:rPr>
              <a:t>т</a:t>
            </a:r>
            <a:r>
              <a:rPr sz="1600" dirty="0" err="1">
                <a:latin typeface="Arial"/>
                <a:cs typeface="Arial"/>
              </a:rPr>
              <a:t>о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21" dirty="0" err="1">
                <a:latin typeface="Arial"/>
                <a:cs typeface="Arial"/>
              </a:rPr>
              <a:t>к</a:t>
            </a:r>
            <a:r>
              <a:rPr sz="1600" spc="11" dirty="0" err="1">
                <a:latin typeface="Arial"/>
                <a:cs typeface="Arial"/>
              </a:rPr>
              <a:t>он</a:t>
            </a:r>
            <a:r>
              <a:rPr sz="1600" spc="21" dirty="0" err="1">
                <a:latin typeface="Arial"/>
                <a:cs typeface="Arial"/>
              </a:rPr>
              <a:t>т</a:t>
            </a:r>
            <a:r>
              <a:rPr sz="1600" spc="-4" dirty="0" err="1">
                <a:latin typeface="Arial"/>
                <a:cs typeface="Arial"/>
              </a:rPr>
              <a:t>у</a:t>
            </a:r>
            <a:r>
              <a:rPr sz="1600" spc="11" dirty="0" err="1">
                <a:latin typeface="Arial"/>
                <a:cs typeface="Arial"/>
              </a:rPr>
              <a:t>риро</a:t>
            </a:r>
            <a:r>
              <a:rPr sz="1600" spc="-4" dirty="0" err="1">
                <a:latin typeface="Arial"/>
                <a:cs typeface="Arial"/>
              </a:rPr>
              <a:t>в</a:t>
            </a:r>
            <a:r>
              <a:rPr sz="1600" spc="11" dirty="0" err="1">
                <a:latin typeface="Arial"/>
                <a:cs typeface="Arial"/>
              </a:rPr>
              <a:t>ание</a:t>
            </a:r>
            <a:r>
              <a:rPr sz="1600" dirty="0" err="1">
                <a:latin typeface="Arial"/>
                <a:cs typeface="Arial"/>
              </a:rPr>
              <a:t>м</a:t>
            </a:r>
            <a:r>
              <a:rPr lang="ru-RU" sz="1600" dirty="0">
                <a:latin typeface="Arial"/>
                <a:cs typeface="Arial"/>
              </a:rPr>
              <a:t>.</a:t>
            </a:r>
          </a:p>
          <a:p>
            <a:pPr marL="8929" marR="41968" algn="just"/>
            <a:endParaRPr sz="1600" dirty="0">
              <a:latin typeface="Arial"/>
              <a:cs typeface="Arial"/>
            </a:endParaRPr>
          </a:p>
          <a:p>
            <a:pPr algn="just">
              <a:lnSpc>
                <a:spcPts val="422"/>
              </a:lnSpc>
            </a:pPr>
            <a:endParaRPr sz="700" dirty="0"/>
          </a:p>
          <a:p>
            <a:pPr marL="8929" marR="311635" algn="just"/>
            <a:r>
              <a:rPr sz="1600" spc="11" dirty="0">
                <a:solidFill>
                  <a:srgbClr val="95479C"/>
                </a:solidFill>
                <a:latin typeface="Arial"/>
                <a:cs typeface="Arial"/>
              </a:rPr>
              <a:t>2</a:t>
            </a:r>
            <a:r>
              <a:rPr sz="1600" dirty="0">
                <a:solidFill>
                  <a:srgbClr val="95479C"/>
                </a:solidFill>
                <a:latin typeface="Arial"/>
                <a:cs typeface="Arial"/>
              </a:rPr>
              <a:t>.</a:t>
            </a:r>
            <a:r>
              <a:rPr sz="1600" spc="21" dirty="0">
                <a:solidFill>
                  <a:srgbClr val="95479C"/>
                </a:solidFill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Пр</a:t>
            </a:r>
            <a:r>
              <a:rPr sz="1600" dirty="0">
                <a:latin typeface="Arial"/>
                <a:cs typeface="Arial"/>
              </a:rPr>
              <a:t>и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в</a:t>
            </a:r>
            <a:r>
              <a:rPr sz="1600" spc="-4" dirty="0">
                <a:latin typeface="Arial"/>
                <a:cs typeface="Arial"/>
              </a:rPr>
              <a:t>в</a:t>
            </a:r>
            <a:r>
              <a:rPr sz="1600" spc="-14" dirty="0">
                <a:latin typeface="Arial"/>
                <a:cs typeface="Arial"/>
              </a:rPr>
              <a:t>е</a:t>
            </a:r>
            <a:r>
              <a:rPr sz="1600" spc="11" dirty="0">
                <a:latin typeface="Arial"/>
                <a:cs typeface="Arial"/>
              </a:rPr>
              <a:t>дени</a:t>
            </a:r>
            <a:r>
              <a:rPr sz="1600" dirty="0">
                <a:latin typeface="Arial"/>
                <a:cs typeface="Arial"/>
              </a:rPr>
              <a:t>и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и</a:t>
            </a:r>
            <a:r>
              <a:rPr sz="1600" spc="-14" dirty="0">
                <a:latin typeface="Arial"/>
                <a:cs typeface="Arial"/>
              </a:rPr>
              <a:t>г</a:t>
            </a:r>
            <a:r>
              <a:rPr sz="1600" spc="11" dirty="0">
                <a:latin typeface="Arial"/>
                <a:cs typeface="Arial"/>
              </a:rPr>
              <a:t>л</a:t>
            </a:r>
            <a:r>
              <a:rPr sz="1600" dirty="0">
                <a:latin typeface="Arial"/>
                <a:cs typeface="Arial"/>
              </a:rPr>
              <a:t>ы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нео</a:t>
            </a:r>
            <a:r>
              <a:rPr sz="1600" spc="-28" dirty="0">
                <a:latin typeface="Arial"/>
                <a:cs typeface="Arial"/>
              </a:rPr>
              <a:t>б</a:t>
            </a:r>
            <a:r>
              <a:rPr sz="1600" spc="-4" dirty="0">
                <a:latin typeface="Arial"/>
                <a:cs typeface="Arial"/>
              </a:rPr>
              <a:t>х</a:t>
            </a:r>
            <a:r>
              <a:rPr sz="1600" spc="-14" dirty="0">
                <a:latin typeface="Arial"/>
                <a:cs typeface="Arial"/>
              </a:rPr>
              <a:t>о</a:t>
            </a:r>
            <a:r>
              <a:rPr sz="1600" spc="11" dirty="0">
                <a:latin typeface="Arial"/>
                <a:cs typeface="Arial"/>
              </a:rPr>
              <a:t>дим</a:t>
            </a:r>
            <a:r>
              <a:rPr sz="1600" dirty="0">
                <a:latin typeface="Arial"/>
                <a:cs typeface="Arial"/>
              </a:rPr>
              <a:t>о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слег</a:t>
            </a:r>
            <a:r>
              <a:rPr sz="1600" spc="35" dirty="0">
                <a:latin typeface="Arial"/>
                <a:cs typeface="Arial"/>
              </a:rPr>
              <a:t>к</a:t>
            </a:r>
            <a:r>
              <a:rPr sz="1600" dirty="0">
                <a:latin typeface="Arial"/>
                <a:cs typeface="Arial"/>
              </a:rPr>
              <a:t>а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прип</a:t>
            </a:r>
            <a:r>
              <a:rPr sz="1600" spc="-14" dirty="0">
                <a:latin typeface="Arial"/>
                <a:cs typeface="Arial"/>
              </a:rPr>
              <a:t>о</a:t>
            </a:r>
            <a:r>
              <a:rPr sz="1600" spc="11" dirty="0">
                <a:latin typeface="Arial"/>
                <a:cs typeface="Arial"/>
              </a:rPr>
              <a:t>дним</a:t>
            </a:r>
            <a:r>
              <a:rPr sz="1600" spc="-14" dirty="0">
                <a:latin typeface="Arial"/>
                <a:cs typeface="Arial"/>
              </a:rPr>
              <a:t>а</a:t>
            </a:r>
            <a:r>
              <a:rPr sz="1600" spc="11" dirty="0">
                <a:latin typeface="Arial"/>
                <a:cs typeface="Arial"/>
              </a:rPr>
              <a:t>т</a:t>
            </a:r>
            <a:r>
              <a:rPr sz="1600" dirty="0">
                <a:latin typeface="Arial"/>
                <a:cs typeface="Arial"/>
              </a:rPr>
              <a:t>ь</a:t>
            </a:r>
            <a:r>
              <a:rPr sz="1600" spc="21" dirty="0">
                <a:latin typeface="Arial"/>
                <a:cs typeface="Arial"/>
              </a:rPr>
              <a:t> к</a:t>
            </a:r>
            <a:r>
              <a:rPr sz="1600" spc="-4" dirty="0">
                <a:latin typeface="Arial"/>
                <a:cs typeface="Arial"/>
              </a:rPr>
              <a:t>о</a:t>
            </a:r>
            <a:r>
              <a:rPr sz="1600" spc="21" dirty="0">
                <a:latin typeface="Arial"/>
                <a:cs typeface="Arial"/>
              </a:rPr>
              <a:t>ж</a:t>
            </a:r>
            <a:r>
              <a:rPr sz="1600" spc="-102" dirty="0">
                <a:latin typeface="Arial"/>
                <a:cs typeface="Arial"/>
              </a:rPr>
              <a:t>у</a:t>
            </a:r>
            <a:r>
              <a:rPr sz="1600" dirty="0">
                <a:latin typeface="Arial"/>
                <a:cs typeface="Arial"/>
              </a:rPr>
              <a:t>,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после из</a:t>
            </a:r>
            <a:r>
              <a:rPr sz="1600" spc="-18" dirty="0">
                <a:latin typeface="Arial"/>
                <a:cs typeface="Arial"/>
              </a:rPr>
              <a:t>в</a:t>
            </a:r>
            <a:r>
              <a:rPr sz="1600" spc="11" dirty="0">
                <a:latin typeface="Arial"/>
                <a:cs typeface="Arial"/>
              </a:rPr>
              <a:t>л</a:t>
            </a:r>
            <a:r>
              <a:rPr sz="1600" spc="-28" dirty="0">
                <a:latin typeface="Arial"/>
                <a:cs typeface="Arial"/>
              </a:rPr>
              <a:t>е</a:t>
            </a:r>
            <a:r>
              <a:rPr sz="1600" spc="11" dirty="0">
                <a:latin typeface="Arial"/>
                <a:cs typeface="Arial"/>
              </a:rPr>
              <a:t>чени</a:t>
            </a:r>
            <a:r>
              <a:rPr sz="1600" dirty="0">
                <a:latin typeface="Arial"/>
                <a:cs typeface="Arial"/>
              </a:rPr>
              <a:t>я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и</a:t>
            </a:r>
            <a:r>
              <a:rPr sz="1600" spc="-14" dirty="0">
                <a:latin typeface="Arial"/>
                <a:cs typeface="Arial"/>
              </a:rPr>
              <a:t>г</a:t>
            </a:r>
            <a:r>
              <a:rPr sz="1600" spc="11" dirty="0">
                <a:latin typeface="Arial"/>
                <a:cs typeface="Arial"/>
              </a:rPr>
              <a:t>л</a:t>
            </a:r>
            <a:r>
              <a:rPr sz="1600" dirty="0">
                <a:latin typeface="Arial"/>
                <a:cs typeface="Arial"/>
              </a:rPr>
              <a:t>ы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слег</a:t>
            </a:r>
            <a:r>
              <a:rPr sz="1600" spc="35" dirty="0">
                <a:latin typeface="Arial"/>
                <a:cs typeface="Arial"/>
              </a:rPr>
              <a:t>к</a:t>
            </a:r>
            <a:r>
              <a:rPr sz="1600" dirty="0">
                <a:latin typeface="Arial"/>
                <a:cs typeface="Arial"/>
              </a:rPr>
              <a:t>а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</a:t>
            </a:r>
            <a:r>
              <a:rPr sz="1600" spc="-14" dirty="0">
                <a:latin typeface="Arial"/>
                <a:cs typeface="Arial"/>
              </a:rPr>
              <a:t>о</a:t>
            </a:r>
            <a:r>
              <a:rPr sz="1600" spc="11" dirty="0">
                <a:latin typeface="Arial"/>
                <a:cs typeface="Arial"/>
              </a:rPr>
              <a:t>дтяги</a:t>
            </a:r>
            <a:r>
              <a:rPr sz="1600" spc="-4" dirty="0">
                <a:latin typeface="Arial"/>
                <a:cs typeface="Arial"/>
              </a:rPr>
              <a:t>в</a:t>
            </a:r>
            <a:r>
              <a:rPr sz="1600" spc="11" dirty="0">
                <a:latin typeface="Arial"/>
                <a:cs typeface="Arial"/>
              </a:rPr>
              <a:t>ае</a:t>
            </a:r>
            <a:r>
              <a:rPr sz="1600" dirty="0">
                <a:latin typeface="Arial"/>
                <a:cs typeface="Arial"/>
              </a:rPr>
              <a:t>м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дл</a:t>
            </a:r>
            <a:r>
              <a:rPr sz="1600" dirty="0">
                <a:latin typeface="Arial"/>
                <a:cs typeface="Arial"/>
              </a:rPr>
              <a:t>я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у</a:t>
            </a:r>
            <a:r>
              <a:rPr sz="1600" spc="-4" dirty="0">
                <a:latin typeface="Arial"/>
                <a:cs typeface="Arial"/>
              </a:rPr>
              <a:t>т</a:t>
            </a:r>
            <a:r>
              <a:rPr sz="1600" spc="11" dirty="0">
                <a:latin typeface="Arial"/>
                <a:cs typeface="Arial"/>
              </a:rPr>
              <a:t>апли</a:t>
            </a:r>
            <a:r>
              <a:rPr sz="1600" spc="-4" dirty="0">
                <a:latin typeface="Arial"/>
                <a:cs typeface="Arial"/>
              </a:rPr>
              <a:t>в</a:t>
            </a:r>
            <a:r>
              <a:rPr sz="1600" spc="11" dirty="0">
                <a:latin typeface="Arial"/>
                <a:cs typeface="Arial"/>
              </a:rPr>
              <a:t>ани</a:t>
            </a:r>
            <a:r>
              <a:rPr sz="1600" dirty="0">
                <a:latin typeface="Arial"/>
                <a:cs typeface="Arial"/>
              </a:rPr>
              <a:t>я</a:t>
            </a:r>
            <a:r>
              <a:rPr sz="1600" spc="21" dirty="0">
                <a:latin typeface="Arial"/>
                <a:cs typeface="Arial"/>
              </a:rPr>
              <a:t> к</a:t>
            </a:r>
            <a:r>
              <a:rPr sz="1600" spc="11" dirty="0">
                <a:latin typeface="Arial"/>
                <a:cs typeface="Arial"/>
              </a:rPr>
              <a:t>он</a:t>
            </a:r>
            <a:r>
              <a:rPr sz="1600" spc="-4" dirty="0">
                <a:latin typeface="Arial"/>
                <a:cs typeface="Arial"/>
              </a:rPr>
              <a:t>ц</a:t>
            </a:r>
            <a:r>
              <a:rPr sz="1600" spc="11" dirty="0">
                <a:latin typeface="Arial"/>
                <a:cs typeface="Arial"/>
              </a:rPr>
              <a:t>о</a:t>
            </a:r>
            <a:r>
              <a:rPr sz="1600" dirty="0">
                <a:latin typeface="Arial"/>
                <a:cs typeface="Arial"/>
              </a:rPr>
              <a:t>в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нит</a:t>
            </a:r>
            <a:r>
              <a:rPr sz="1600" dirty="0">
                <a:latin typeface="Arial"/>
                <a:cs typeface="Arial"/>
              </a:rPr>
              <a:t>и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</a:t>
            </a:r>
            <a:r>
              <a:rPr sz="1600" spc="-14" dirty="0">
                <a:latin typeface="Arial"/>
                <a:cs typeface="Arial"/>
              </a:rPr>
              <a:t>о</a:t>
            </a:r>
            <a:r>
              <a:rPr sz="1600" dirty="0">
                <a:latin typeface="Arial"/>
                <a:cs typeface="Arial"/>
              </a:rPr>
              <a:t>д </a:t>
            </a:r>
            <a:r>
              <a:rPr sz="1600" spc="21" dirty="0" err="1">
                <a:latin typeface="Arial"/>
                <a:cs typeface="Arial"/>
              </a:rPr>
              <a:t>к</a:t>
            </a:r>
            <a:r>
              <a:rPr sz="1600" spc="-4" dirty="0" err="1">
                <a:latin typeface="Arial"/>
                <a:cs typeface="Arial"/>
              </a:rPr>
              <a:t>о</a:t>
            </a:r>
            <a:r>
              <a:rPr sz="1600" spc="11" dirty="0" err="1">
                <a:latin typeface="Arial"/>
                <a:cs typeface="Arial"/>
              </a:rPr>
              <a:t>жей</a:t>
            </a:r>
            <a:r>
              <a:rPr sz="1600" spc="11" dirty="0">
                <a:latin typeface="Arial"/>
                <a:cs typeface="Arial"/>
              </a:rPr>
              <a:t>.</a:t>
            </a:r>
            <a:endParaRPr lang="ru-RU" sz="1600" spc="11" dirty="0">
              <a:latin typeface="Arial"/>
              <a:cs typeface="Arial"/>
            </a:endParaRPr>
          </a:p>
          <a:p>
            <a:pPr marL="8929" marR="311635" algn="just"/>
            <a:endParaRPr sz="1600" dirty="0">
              <a:latin typeface="Arial"/>
              <a:cs typeface="Arial"/>
            </a:endParaRPr>
          </a:p>
          <a:p>
            <a:pPr algn="just">
              <a:lnSpc>
                <a:spcPts val="422"/>
              </a:lnSpc>
            </a:pPr>
            <a:endParaRPr sz="700" dirty="0"/>
          </a:p>
          <a:p>
            <a:pPr marL="8929" marR="384409" algn="just"/>
            <a:r>
              <a:rPr sz="1600" spc="11" dirty="0">
                <a:solidFill>
                  <a:srgbClr val="95479C"/>
                </a:solidFill>
                <a:latin typeface="Arial"/>
                <a:cs typeface="Arial"/>
              </a:rPr>
              <a:t>3</a:t>
            </a:r>
            <a:r>
              <a:rPr sz="1600" dirty="0">
                <a:solidFill>
                  <a:srgbClr val="95479C"/>
                </a:solidFill>
                <a:latin typeface="Arial"/>
                <a:cs typeface="Arial"/>
              </a:rPr>
              <a:t>.</a:t>
            </a:r>
            <a:r>
              <a:rPr sz="1600" spc="21" dirty="0">
                <a:solidFill>
                  <a:srgbClr val="95479C"/>
                </a:solidFill>
                <a:latin typeface="Arial"/>
                <a:cs typeface="Arial"/>
              </a:rPr>
              <a:t> </a:t>
            </a:r>
            <a:r>
              <a:rPr lang="ru-RU" sz="1600" spc="-4" dirty="0">
                <a:latin typeface="Arial"/>
                <a:cs typeface="Arial"/>
              </a:rPr>
              <a:t>Биостимулирующие </a:t>
            </a:r>
            <a:r>
              <a:rPr sz="1600" spc="11" dirty="0" err="1">
                <a:latin typeface="Arial"/>
                <a:cs typeface="Arial"/>
              </a:rPr>
              <a:t>нит</a:t>
            </a:r>
            <a:r>
              <a:rPr lang="ru-RU" sz="1600" spc="11" dirty="0">
                <a:latin typeface="Arial"/>
                <a:cs typeface="Arial"/>
              </a:rPr>
              <a:t>и имплантировать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</a:t>
            </a:r>
            <a:r>
              <a:rPr sz="1600" spc="-14" dirty="0">
                <a:latin typeface="Arial"/>
                <a:cs typeface="Arial"/>
              </a:rPr>
              <a:t>о</a:t>
            </a:r>
            <a:r>
              <a:rPr sz="1600" spc="11" dirty="0">
                <a:latin typeface="Arial"/>
                <a:cs typeface="Arial"/>
              </a:rPr>
              <a:t>лностью</a:t>
            </a:r>
            <a:r>
              <a:rPr sz="1600" dirty="0">
                <a:latin typeface="Arial"/>
                <a:cs typeface="Arial"/>
              </a:rPr>
              <a:t>,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ч</a:t>
            </a:r>
            <a:r>
              <a:rPr sz="1600" spc="-4" dirty="0">
                <a:latin typeface="Arial"/>
                <a:cs typeface="Arial"/>
              </a:rPr>
              <a:t>т</a:t>
            </a:r>
            <a:r>
              <a:rPr sz="1600" spc="11" dirty="0">
                <a:latin typeface="Arial"/>
                <a:cs typeface="Arial"/>
              </a:rPr>
              <a:t>об</a:t>
            </a:r>
            <a:r>
              <a:rPr sz="1600" dirty="0">
                <a:latin typeface="Arial"/>
                <a:cs typeface="Arial"/>
              </a:rPr>
              <a:t>ы</a:t>
            </a:r>
            <a:r>
              <a:rPr sz="1600" spc="21" dirty="0">
                <a:latin typeface="Arial"/>
                <a:cs typeface="Arial"/>
              </a:rPr>
              <a:t> к</a:t>
            </a:r>
            <a:r>
              <a:rPr sz="1600" spc="11" dirty="0">
                <a:latin typeface="Arial"/>
                <a:cs typeface="Arial"/>
              </a:rPr>
              <a:t>онц</a:t>
            </a:r>
            <a:r>
              <a:rPr sz="1600" dirty="0">
                <a:latin typeface="Arial"/>
                <a:cs typeface="Arial"/>
              </a:rPr>
              <a:t>ы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н</a:t>
            </a:r>
            <a:r>
              <a:rPr sz="1600" dirty="0">
                <a:latin typeface="Arial"/>
                <a:cs typeface="Arial"/>
              </a:rPr>
              <a:t>е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-4" dirty="0">
                <a:latin typeface="Arial"/>
                <a:cs typeface="Arial"/>
              </a:rPr>
              <a:t>т</a:t>
            </a:r>
            <a:r>
              <a:rPr sz="1600" spc="11" dirty="0">
                <a:latin typeface="Arial"/>
                <a:cs typeface="Arial"/>
              </a:rPr>
              <a:t>о</a:t>
            </a:r>
            <a:r>
              <a:rPr sz="1600" spc="-14" dirty="0">
                <a:latin typeface="Arial"/>
                <a:cs typeface="Arial"/>
              </a:rPr>
              <a:t>р</a:t>
            </a:r>
            <a:r>
              <a:rPr sz="1600" spc="11" dirty="0">
                <a:latin typeface="Arial"/>
                <a:cs typeface="Arial"/>
              </a:rPr>
              <a:t>чали</a:t>
            </a:r>
            <a:r>
              <a:rPr sz="1600" dirty="0">
                <a:latin typeface="Arial"/>
                <a:cs typeface="Arial"/>
              </a:rPr>
              <a:t>,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в </a:t>
            </a:r>
            <a:r>
              <a:rPr sz="1600" spc="11" dirty="0">
                <a:latin typeface="Arial"/>
                <a:cs typeface="Arial"/>
              </a:rPr>
              <a:t>пр</a:t>
            </a:r>
            <a:r>
              <a:rPr sz="1600" spc="-14" dirty="0">
                <a:latin typeface="Arial"/>
                <a:cs typeface="Arial"/>
              </a:rPr>
              <a:t>о</a:t>
            </a:r>
            <a:r>
              <a:rPr sz="1600" spc="11" dirty="0">
                <a:latin typeface="Arial"/>
                <a:cs typeface="Arial"/>
              </a:rPr>
              <a:t>тивно</a:t>
            </a:r>
            <a:r>
              <a:rPr sz="1600" dirty="0">
                <a:latin typeface="Arial"/>
                <a:cs typeface="Arial"/>
              </a:rPr>
              <a:t>м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случа</a:t>
            </a:r>
            <a:r>
              <a:rPr sz="1600" dirty="0">
                <a:latin typeface="Arial"/>
                <a:cs typeface="Arial"/>
              </a:rPr>
              <a:t>е</a:t>
            </a:r>
            <a:r>
              <a:rPr sz="1600" spc="21" dirty="0">
                <a:latin typeface="Arial"/>
                <a:cs typeface="Arial"/>
              </a:rPr>
              <a:t> к</a:t>
            </a:r>
            <a:r>
              <a:rPr sz="1600" spc="11" dirty="0">
                <a:latin typeface="Arial"/>
                <a:cs typeface="Arial"/>
              </a:rPr>
              <a:t>онц</a:t>
            </a:r>
            <a:r>
              <a:rPr sz="1600" dirty="0">
                <a:latin typeface="Arial"/>
                <a:cs typeface="Arial"/>
              </a:rPr>
              <a:t>ы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-14" dirty="0">
                <a:latin typeface="Arial"/>
                <a:cs typeface="Arial"/>
              </a:rPr>
              <a:t>о</a:t>
            </a:r>
            <a:r>
              <a:rPr sz="1600" spc="-4" dirty="0">
                <a:latin typeface="Arial"/>
                <a:cs typeface="Arial"/>
              </a:rPr>
              <a:t>т</a:t>
            </a:r>
            <a:r>
              <a:rPr sz="1600" spc="11" dirty="0">
                <a:latin typeface="Arial"/>
                <a:cs typeface="Arial"/>
              </a:rPr>
              <a:t>стрич</a:t>
            </a:r>
            <a:r>
              <a:rPr sz="1600" dirty="0">
                <a:latin typeface="Arial"/>
                <a:cs typeface="Arial"/>
              </a:rPr>
              <a:t>ь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с</a:t>
            </a:r>
            <a:r>
              <a:rPr sz="1600" spc="-4" dirty="0">
                <a:latin typeface="Arial"/>
                <a:cs typeface="Arial"/>
              </a:rPr>
              <a:t>т</a:t>
            </a:r>
            <a:r>
              <a:rPr sz="1600" spc="11" dirty="0">
                <a:latin typeface="Arial"/>
                <a:cs typeface="Arial"/>
              </a:rPr>
              <a:t>ерильным</a:t>
            </a:r>
            <a:r>
              <a:rPr sz="1600" dirty="0">
                <a:latin typeface="Arial"/>
                <a:cs typeface="Arial"/>
              </a:rPr>
              <a:t>и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н</a:t>
            </a:r>
            <a:r>
              <a:rPr sz="1600" spc="-4" dirty="0">
                <a:latin typeface="Arial"/>
                <a:cs typeface="Arial"/>
              </a:rPr>
              <a:t>о</a:t>
            </a:r>
            <a:r>
              <a:rPr sz="1600" spc="11" dirty="0">
                <a:latin typeface="Arial"/>
                <a:cs typeface="Arial"/>
              </a:rPr>
              <a:t>жницам</a:t>
            </a:r>
            <a:r>
              <a:rPr sz="1600" dirty="0">
                <a:latin typeface="Arial"/>
                <a:cs typeface="Arial"/>
              </a:rPr>
              <a:t>и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и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сд</a:t>
            </a:r>
            <a:r>
              <a:rPr sz="1600" spc="-28" dirty="0">
                <a:latin typeface="Arial"/>
                <a:cs typeface="Arial"/>
              </a:rPr>
              <a:t>е</a:t>
            </a:r>
            <a:r>
              <a:rPr sz="1600" spc="11" dirty="0">
                <a:latin typeface="Arial"/>
                <a:cs typeface="Arial"/>
              </a:rPr>
              <a:t>л</a:t>
            </a:r>
            <a:r>
              <a:rPr sz="1600" spc="-14" dirty="0">
                <a:latin typeface="Arial"/>
                <a:cs typeface="Arial"/>
              </a:rPr>
              <a:t>а</a:t>
            </a:r>
            <a:r>
              <a:rPr sz="1600" spc="11" dirty="0">
                <a:latin typeface="Arial"/>
                <a:cs typeface="Arial"/>
              </a:rPr>
              <a:t>ть z-обр</a:t>
            </a:r>
            <a:r>
              <a:rPr sz="1600" spc="-4" dirty="0">
                <a:latin typeface="Arial"/>
                <a:cs typeface="Arial"/>
              </a:rPr>
              <a:t>а</a:t>
            </a:r>
            <a:r>
              <a:rPr sz="1600" spc="11" dirty="0">
                <a:latin typeface="Arial"/>
                <a:cs typeface="Arial"/>
              </a:rPr>
              <a:t>зно</a:t>
            </a:r>
            <a:r>
              <a:rPr sz="1600" dirty="0">
                <a:latin typeface="Arial"/>
                <a:cs typeface="Arial"/>
              </a:rPr>
              <a:t>е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 err="1">
                <a:latin typeface="Arial"/>
                <a:cs typeface="Arial"/>
              </a:rPr>
              <a:t>движение</a:t>
            </a:r>
            <a:r>
              <a:rPr sz="1600" spc="11" dirty="0">
                <a:latin typeface="Arial"/>
                <a:cs typeface="Arial"/>
              </a:rPr>
              <a:t>.</a:t>
            </a:r>
            <a:endParaRPr lang="ru-RU" sz="1600" spc="11" dirty="0">
              <a:latin typeface="Arial"/>
              <a:cs typeface="Arial"/>
            </a:endParaRPr>
          </a:p>
          <a:p>
            <a:pPr marL="8929" marR="384409" algn="just"/>
            <a:endParaRPr sz="1600" dirty="0">
              <a:latin typeface="Arial"/>
              <a:cs typeface="Arial"/>
            </a:endParaRPr>
          </a:p>
          <a:p>
            <a:pPr algn="just">
              <a:lnSpc>
                <a:spcPts val="422"/>
              </a:lnSpc>
            </a:pPr>
            <a:endParaRPr sz="700" dirty="0"/>
          </a:p>
          <a:p>
            <a:pPr marL="8929" marR="95544" algn="just"/>
            <a:r>
              <a:rPr sz="1600" spc="11" dirty="0">
                <a:solidFill>
                  <a:srgbClr val="95479C"/>
                </a:solidFill>
                <a:latin typeface="Arial"/>
                <a:cs typeface="Arial"/>
              </a:rPr>
              <a:t>4</a:t>
            </a:r>
            <a:r>
              <a:rPr sz="1600" dirty="0">
                <a:solidFill>
                  <a:srgbClr val="95479C"/>
                </a:solidFill>
                <a:latin typeface="Arial"/>
                <a:cs typeface="Arial"/>
              </a:rPr>
              <a:t>.</a:t>
            </a:r>
            <a:r>
              <a:rPr sz="1600" spc="21" dirty="0">
                <a:solidFill>
                  <a:srgbClr val="95479C"/>
                </a:solidFill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Б</a:t>
            </a:r>
            <a:r>
              <a:rPr sz="1600" spc="-14" dirty="0">
                <a:latin typeface="Arial"/>
                <a:cs typeface="Arial"/>
              </a:rPr>
              <a:t>о</a:t>
            </a:r>
            <a:r>
              <a:rPr sz="1600" spc="11" dirty="0">
                <a:latin typeface="Arial"/>
                <a:cs typeface="Arial"/>
              </a:rPr>
              <a:t>ле</a:t>
            </a:r>
            <a:r>
              <a:rPr sz="1600" dirty="0">
                <a:latin typeface="Arial"/>
                <a:cs typeface="Arial"/>
              </a:rPr>
              <a:t>е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-4" dirty="0">
                <a:latin typeface="Arial"/>
                <a:cs typeface="Arial"/>
              </a:rPr>
              <a:t>т</a:t>
            </a:r>
            <a:r>
              <a:rPr sz="1600" spc="-14" dirty="0">
                <a:latin typeface="Arial"/>
                <a:cs typeface="Arial"/>
              </a:rPr>
              <a:t>о</a:t>
            </a:r>
            <a:r>
              <a:rPr sz="1600" spc="11" dirty="0">
                <a:latin typeface="Arial"/>
                <a:cs typeface="Arial"/>
              </a:rPr>
              <a:t>лс</a:t>
            </a:r>
            <a:r>
              <a:rPr sz="1600" spc="-4" dirty="0">
                <a:latin typeface="Arial"/>
                <a:cs typeface="Arial"/>
              </a:rPr>
              <a:t>т</a:t>
            </a:r>
            <a:r>
              <a:rPr sz="1600" spc="11" dirty="0">
                <a:latin typeface="Arial"/>
                <a:cs typeface="Arial"/>
              </a:rPr>
              <a:t>а</a:t>
            </a:r>
            <a:r>
              <a:rPr sz="1600" dirty="0">
                <a:latin typeface="Arial"/>
                <a:cs typeface="Arial"/>
              </a:rPr>
              <a:t>я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нит</a:t>
            </a:r>
            <a:r>
              <a:rPr sz="1600" dirty="0">
                <a:latin typeface="Arial"/>
                <a:cs typeface="Arial"/>
              </a:rPr>
              <a:t>ь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дас</a:t>
            </a:r>
            <a:r>
              <a:rPr sz="1600" dirty="0">
                <a:latin typeface="Arial"/>
                <a:cs typeface="Arial"/>
              </a:rPr>
              <a:t>т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лучши</a:t>
            </a:r>
            <a:r>
              <a:rPr sz="1600" dirty="0">
                <a:latin typeface="Arial"/>
                <a:cs typeface="Arial"/>
              </a:rPr>
              <a:t>й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эффе</a:t>
            </a:r>
            <a:r>
              <a:rPr sz="1600" spc="21" dirty="0">
                <a:latin typeface="Arial"/>
                <a:cs typeface="Arial"/>
              </a:rPr>
              <a:t>к</a:t>
            </a:r>
            <a:r>
              <a:rPr sz="1600" spc="-116" dirty="0">
                <a:latin typeface="Arial"/>
                <a:cs typeface="Arial"/>
              </a:rPr>
              <a:t>т</a:t>
            </a:r>
            <a:r>
              <a:rPr sz="1600" dirty="0">
                <a:latin typeface="Arial"/>
                <a:cs typeface="Arial"/>
              </a:rPr>
              <a:t>,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прок</a:t>
            </a:r>
            <a:r>
              <a:rPr sz="1600" spc="-4" dirty="0">
                <a:latin typeface="Arial"/>
                <a:cs typeface="Arial"/>
              </a:rPr>
              <a:t>р</a:t>
            </a:r>
            <a:r>
              <a:rPr sz="1600" spc="11" dirty="0">
                <a:latin typeface="Arial"/>
                <a:cs typeface="Arial"/>
              </a:rPr>
              <a:t>учи</a:t>
            </a:r>
            <a:r>
              <a:rPr sz="1600" spc="-4" dirty="0">
                <a:latin typeface="Arial"/>
                <a:cs typeface="Arial"/>
              </a:rPr>
              <a:t>в</a:t>
            </a:r>
            <a:r>
              <a:rPr sz="1600" spc="11" dirty="0">
                <a:latin typeface="Arial"/>
                <a:cs typeface="Arial"/>
              </a:rPr>
              <a:t>ани</a:t>
            </a:r>
            <a:r>
              <a:rPr sz="1600" dirty="0">
                <a:latin typeface="Arial"/>
                <a:cs typeface="Arial"/>
              </a:rPr>
              <a:t>е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и</a:t>
            </a:r>
            <a:r>
              <a:rPr sz="1600" spc="-14" dirty="0">
                <a:latin typeface="Arial"/>
                <a:cs typeface="Arial"/>
              </a:rPr>
              <a:t>г</a:t>
            </a:r>
            <a:r>
              <a:rPr sz="1600" spc="11" dirty="0">
                <a:latin typeface="Arial"/>
                <a:cs typeface="Arial"/>
              </a:rPr>
              <a:t>л</a:t>
            </a:r>
            <a:r>
              <a:rPr sz="1600" dirty="0">
                <a:latin typeface="Arial"/>
                <a:cs typeface="Arial"/>
              </a:rPr>
              <a:t>ы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в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момент в</a:t>
            </a:r>
            <a:r>
              <a:rPr sz="1600" spc="-4" dirty="0">
                <a:latin typeface="Arial"/>
                <a:cs typeface="Arial"/>
              </a:rPr>
              <a:t>в</a:t>
            </a:r>
            <a:r>
              <a:rPr sz="1600" spc="-14" dirty="0">
                <a:latin typeface="Arial"/>
                <a:cs typeface="Arial"/>
              </a:rPr>
              <a:t>е</a:t>
            </a:r>
            <a:r>
              <a:rPr sz="1600" spc="11" dirty="0">
                <a:latin typeface="Arial"/>
                <a:cs typeface="Arial"/>
              </a:rPr>
              <a:t>дени</a:t>
            </a:r>
            <a:r>
              <a:rPr sz="1600" dirty="0">
                <a:latin typeface="Arial"/>
                <a:cs typeface="Arial"/>
              </a:rPr>
              <a:t>я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-4" dirty="0">
                <a:latin typeface="Arial"/>
                <a:cs typeface="Arial"/>
              </a:rPr>
              <a:t>у</a:t>
            </a:r>
            <a:r>
              <a:rPr sz="1600" spc="11" dirty="0">
                <a:latin typeface="Arial"/>
                <a:cs typeface="Arial"/>
              </a:rPr>
              <a:t>сили</a:t>
            </a:r>
            <a:r>
              <a:rPr sz="1600" dirty="0">
                <a:latin typeface="Arial"/>
                <a:cs typeface="Arial"/>
              </a:rPr>
              <a:t>т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е</a:t>
            </a:r>
            <a:r>
              <a:rPr sz="1600" spc="-14" dirty="0">
                <a:latin typeface="Arial"/>
                <a:cs typeface="Arial"/>
              </a:rPr>
              <a:t>г</a:t>
            </a:r>
            <a:r>
              <a:rPr sz="1600" dirty="0">
                <a:latin typeface="Arial"/>
                <a:cs typeface="Arial"/>
              </a:rPr>
              <a:t>о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(спиралевидны</a:t>
            </a:r>
            <a:r>
              <a:rPr sz="1600" dirty="0">
                <a:latin typeface="Arial"/>
                <a:cs typeface="Arial"/>
              </a:rPr>
              <a:t>й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 err="1">
                <a:latin typeface="Arial"/>
                <a:cs typeface="Arial"/>
              </a:rPr>
              <a:t>эффе</a:t>
            </a:r>
            <a:r>
              <a:rPr sz="1600" spc="21" dirty="0" err="1">
                <a:latin typeface="Arial"/>
                <a:cs typeface="Arial"/>
              </a:rPr>
              <a:t>к</a:t>
            </a:r>
            <a:r>
              <a:rPr sz="1600" spc="11" dirty="0" err="1">
                <a:latin typeface="Arial"/>
                <a:cs typeface="Arial"/>
              </a:rPr>
              <a:t>т</a:t>
            </a:r>
            <a:r>
              <a:rPr sz="1600" spc="11" dirty="0">
                <a:latin typeface="Arial"/>
                <a:cs typeface="Arial"/>
              </a:rPr>
              <a:t>).</a:t>
            </a:r>
            <a:endParaRPr lang="ru-RU" sz="1600" spc="11" dirty="0">
              <a:latin typeface="Arial"/>
              <a:cs typeface="Arial"/>
            </a:endParaRPr>
          </a:p>
          <a:p>
            <a:pPr marL="8929" marR="95544" algn="just"/>
            <a:endParaRPr sz="1600" dirty="0">
              <a:latin typeface="Arial"/>
              <a:cs typeface="Arial"/>
            </a:endParaRPr>
          </a:p>
          <a:p>
            <a:pPr algn="just">
              <a:lnSpc>
                <a:spcPts val="422"/>
              </a:lnSpc>
            </a:pPr>
            <a:endParaRPr sz="700" dirty="0"/>
          </a:p>
          <a:p>
            <a:pPr algn="just">
              <a:lnSpc>
                <a:spcPts val="387"/>
              </a:lnSpc>
              <a:spcBef>
                <a:spcPts val="34"/>
              </a:spcBef>
            </a:pPr>
            <a:endParaRPr sz="700" dirty="0"/>
          </a:p>
          <a:p>
            <a:pPr marL="8929" marR="120993" algn="just"/>
            <a:r>
              <a:rPr lang="ru-RU" sz="1600" spc="11" dirty="0">
                <a:solidFill>
                  <a:srgbClr val="95479C"/>
                </a:solidFill>
                <a:latin typeface="Arial"/>
                <a:cs typeface="Arial"/>
              </a:rPr>
              <a:t>5</a:t>
            </a:r>
            <a:r>
              <a:rPr sz="1600" dirty="0">
                <a:solidFill>
                  <a:srgbClr val="95479C"/>
                </a:solidFill>
                <a:latin typeface="Arial"/>
                <a:cs typeface="Arial"/>
              </a:rPr>
              <a:t>.</a:t>
            </a:r>
            <a:r>
              <a:rPr sz="1600" spc="21" dirty="0">
                <a:solidFill>
                  <a:srgbClr val="95479C"/>
                </a:solidFill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В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-4" dirty="0" err="1">
                <a:latin typeface="Arial"/>
                <a:cs typeface="Arial"/>
              </a:rPr>
              <a:t>з</a:t>
            </a:r>
            <a:r>
              <a:rPr sz="1600" spc="11" dirty="0" err="1">
                <a:latin typeface="Arial"/>
                <a:cs typeface="Arial"/>
              </a:rPr>
              <a:t>он</a:t>
            </a:r>
            <a:r>
              <a:rPr sz="1600" dirty="0" err="1">
                <a:latin typeface="Arial"/>
                <a:cs typeface="Arial"/>
              </a:rPr>
              <a:t>е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lang="ru-RU" sz="1600" spc="-14" dirty="0">
                <a:latin typeface="Arial"/>
                <a:cs typeface="Arial"/>
              </a:rPr>
              <a:t>борозд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-4" dirty="0">
                <a:latin typeface="Arial"/>
                <a:cs typeface="Arial"/>
              </a:rPr>
              <a:t>во</a:t>
            </a:r>
            <a:r>
              <a:rPr sz="1600" spc="11" dirty="0">
                <a:latin typeface="Arial"/>
                <a:cs typeface="Arial"/>
              </a:rPr>
              <a:t>зм</a:t>
            </a:r>
            <a:r>
              <a:rPr sz="1600" spc="-4" dirty="0">
                <a:latin typeface="Arial"/>
                <a:cs typeface="Arial"/>
              </a:rPr>
              <a:t>о</a:t>
            </a:r>
            <a:r>
              <a:rPr sz="1600" spc="11" dirty="0">
                <a:latin typeface="Arial"/>
                <a:cs typeface="Arial"/>
              </a:rPr>
              <a:t>жн</a:t>
            </a:r>
            <a:r>
              <a:rPr sz="1600" dirty="0">
                <a:latin typeface="Arial"/>
                <a:cs typeface="Arial"/>
              </a:rPr>
              <a:t>о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«ны</a:t>
            </a:r>
            <a:r>
              <a:rPr sz="1600" spc="-4" dirty="0">
                <a:latin typeface="Arial"/>
                <a:cs typeface="Arial"/>
              </a:rPr>
              <a:t>р</a:t>
            </a:r>
            <a:r>
              <a:rPr sz="1600" spc="11" dirty="0">
                <a:latin typeface="Arial"/>
                <a:cs typeface="Arial"/>
              </a:rPr>
              <a:t>яние</a:t>
            </a:r>
            <a:r>
              <a:rPr sz="1600" dirty="0">
                <a:latin typeface="Arial"/>
                <a:cs typeface="Arial"/>
              </a:rPr>
              <a:t>»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и</a:t>
            </a:r>
            <a:r>
              <a:rPr sz="1600" spc="-14" dirty="0">
                <a:latin typeface="Arial"/>
                <a:cs typeface="Arial"/>
              </a:rPr>
              <a:t>г</a:t>
            </a:r>
            <a:r>
              <a:rPr sz="1600" spc="11" dirty="0">
                <a:latin typeface="Arial"/>
                <a:cs typeface="Arial"/>
              </a:rPr>
              <a:t>л</a:t>
            </a:r>
            <a:r>
              <a:rPr sz="1600" dirty="0">
                <a:latin typeface="Arial"/>
                <a:cs typeface="Arial"/>
              </a:rPr>
              <a:t>ы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</a:t>
            </a:r>
            <a:r>
              <a:rPr sz="1600" spc="-14" dirty="0">
                <a:latin typeface="Arial"/>
                <a:cs typeface="Arial"/>
              </a:rPr>
              <a:t>о</a:t>
            </a:r>
            <a:r>
              <a:rPr sz="1600" dirty="0">
                <a:latin typeface="Arial"/>
                <a:cs typeface="Arial"/>
              </a:rPr>
              <a:t>д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у</a:t>
            </a:r>
            <a:r>
              <a:rPr sz="1600" spc="-14" dirty="0">
                <a:latin typeface="Arial"/>
                <a:cs typeface="Arial"/>
              </a:rPr>
              <a:t>г</a:t>
            </a:r>
            <a:r>
              <a:rPr sz="1600" spc="21" dirty="0">
                <a:latin typeface="Arial"/>
                <a:cs typeface="Arial"/>
              </a:rPr>
              <a:t>л</a:t>
            </a:r>
            <a:r>
              <a:rPr sz="1600" spc="11" dirty="0">
                <a:latin typeface="Arial"/>
                <a:cs typeface="Arial"/>
              </a:rPr>
              <a:t>о</a:t>
            </a:r>
            <a:r>
              <a:rPr sz="1600" dirty="0">
                <a:latin typeface="Arial"/>
                <a:cs typeface="Arial"/>
              </a:rPr>
              <a:t>м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60 град</a:t>
            </a:r>
            <a:r>
              <a:rPr sz="1600" spc="-4" dirty="0">
                <a:latin typeface="Arial"/>
                <a:cs typeface="Arial"/>
              </a:rPr>
              <a:t>у</a:t>
            </a:r>
            <a:r>
              <a:rPr sz="1600" spc="21" dirty="0">
                <a:latin typeface="Arial"/>
                <a:cs typeface="Arial"/>
              </a:rPr>
              <a:t>с</a:t>
            </a:r>
            <a:r>
              <a:rPr sz="1600" spc="11" dirty="0">
                <a:latin typeface="Arial"/>
                <a:cs typeface="Arial"/>
              </a:rPr>
              <a:t>о</a:t>
            </a:r>
            <a:r>
              <a:rPr sz="1600" dirty="0">
                <a:latin typeface="Arial"/>
                <a:cs typeface="Arial"/>
              </a:rPr>
              <a:t>в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</a:t>
            </a:r>
            <a:r>
              <a:rPr sz="1600" spc="-14" dirty="0">
                <a:latin typeface="Arial"/>
                <a:cs typeface="Arial"/>
              </a:rPr>
              <a:t>о</a:t>
            </a:r>
            <a:r>
              <a:rPr sz="1600" dirty="0">
                <a:latin typeface="Arial"/>
                <a:cs typeface="Arial"/>
              </a:rPr>
              <a:t>д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дн</a:t>
            </a:r>
            <a:r>
              <a:rPr sz="1600" dirty="0">
                <a:latin typeface="Arial"/>
                <a:cs typeface="Arial"/>
              </a:rPr>
              <a:t>о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морщин</a:t>
            </a:r>
            <a:r>
              <a:rPr sz="1600" dirty="0">
                <a:latin typeface="Arial"/>
                <a:cs typeface="Arial"/>
              </a:rPr>
              <a:t>ы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с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посл</a:t>
            </a:r>
            <a:r>
              <a:rPr sz="1600" spc="-14" dirty="0">
                <a:latin typeface="Arial"/>
                <a:cs typeface="Arial"/>
              </a:rPr>
              <a:t>е</a:t>
            </a:r>
            <a:r>
              <a:rPr sz="1600" spc="11" dirty="0">
                <a:latin typeface="Arial"/>
                <a:cs typeface="Arial"/>
              </a:rPr>
              <a:t>дующи</a:t>
            </a:r>
            <a:r>
              <a:rPr sz="1600" dirty="0">
                <a:latin typeface="Arial"/>
                <a:cs typeface="Arial"/>
              </a:rPr>
              <a:t>м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вы</a:t>
            </a:r>
            <a:r>
              <a:rPr sz="1600" spc="-4" dirty="0">
                <a:latin typeface="Arial"/>
                <a:cs typeface="Arial"/>
              </a:rPr>
              <a:t>в</a:t>
            </a:r>
            <a:r>
              <a:rPr sz="1600" spc="-14" dirty="0">
                <a:latin typeface="Arial"/>
                <a:cs typeface="Arial"/>
              </a:rPr>
              <a:t>е</a:t>
            </a:r>
            <a:r>
              <a:rPr sz="1600" spc="11" dirty="0">
                <a:latin typeface="Arial"/>
                <a:cs typeface="Arial"/>
              </a:rPr>
              <a:t>дение</a:t>
            </a:r>
            <a:r>
              <a:rPr sz="1600" dirty="0">
                <a:latin typeface="Arial"/>
                <a:cs typeface="Arial"/>
              </a:rPr>
              <a:t>м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и</a:t>
            </a:r>
            <a:r>
              <a:rPr sz="1600" spc="-14" dirty="0">
                <a:latin typeface="Arial"/>
                <a:cs typeface="Arial"/>
              </a:rPr>
              <a:t>г</a:t>
            </a:r>
            <a:r>
              <a:rPr sz="1600" spc="11" dirty="0">
                <a:latin typeface="Arial"/>
                <a:cs typeface="Arial"/>
              </a:rPr>
              <a:t>л</a:t>
            </a:r>
            <a:r>
              <a:rPr sz="1600" dirty="0">
                <a:latin typeface="Arial"/>
                <a:cs typeface="Arial"/>
              </a:rPr>
              <a:t>ы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н</a:t>
            </a:r>
            <a:r>
              <a:rPr sz="1600" dirty="0">
                <a:latin typeface="Arial"/>
                <a:cs typeface="Arial"/>
              </a:rPr>
              <a:t>а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пр</a:t>
            </a:r>
            <a:r>
              <a:rPr sz="1600" spc="-4" dirty="0">
                <a:latin typeface="Arial"/>
                <a:cs typeface="Arial"/>
              </a:rPr>
              <a:t>е</a:t>
            </a:r>
            <a:r>
              <a:rPr sz="1600" spc="11" dirty="0">
                <a:latin typeface="Arial"/>
                <a:cs typeface="Arial"/>
              </a:rPr>
              <a:t>жний </a:t>
            </a:r>
            <a:r>
              <a:rPr sz="1600" spc="-4" dirty="0" err="1">
                <a:latin typeface="Arial"/>
                <a:cs typeface="Arial"/>
              </a:rPr>
              <a:t>у</a:t>
            </a:r>
            <a:r>
              <a:rPr sz="1600" spc="11" dirty="0" err="1">
                <a:latin typeface="Arial"/>
                <a:cs typeface="Arial"/>
              </a:rPr>
              <a:t>ро</a:t>
            </a:r>
            <a:r>
              <a:rPr sz="1600" spc="-4" dirty="0" err="1">
                <a:latin typeface="Arial"/>
                <a:cs typeface="Arial"/>
              </a:rPr>
              <a:t>в</a:t>
            </a:r>
            <a:r>
              <a:rPr sz="1600" spc="11" dirty="0" err="1">
                <a:latin typeface="Arial"/>
                <a:cs typeface="Arial"/>
              </a:rPr>
              <a:t>ень</a:t>
            </a:r>
            <a:r>
              <a:rPr sz="1600" spc="11" dirty="0">
                <a:latin typeface="Arial"/>
                <a:cs typeface="Arial"/>
              </a:rPr>
              <a:t>.</a:t>
            </a:r>
            <a:r>
              <a:rPr lang="ru-RU" sz="1600" spc="11" dirty="0">
                <a:latin typeface="Arial"/>
                <a:cs typeface="Arial"/>
              </a:rPr>
              <a:t> В зоне складок проводим иглу более поверхностно, почти цепляя кожу.</a:t>
            </a:r>
            <a:endParaRPr sz="1600" dirty="0">
              <a:latin typeface="Arial"/>
              <a:cs typeface="Arial"/>
            </a:endParaRPr>
          </a:p>
          <a:p>
            <a:pPr algn="just">
              <a:lnSpc>
                <a:spcPts val="387"/>
              </a:lnSpc>
              <a:spcBef>
                <a:spcPts val="34"/>
              </a:spcBef>
            </a:pPr>
            <a:endParaRPr sz="700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9031239" y="6382982"/>
            <a:ext cx="92686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ru-RU" spc="14" dirty="0">
                <a:hlinkClick r:id="rId6"/>
              </a:rPr>
              <a:t> </a:t>
            </a:r>
            <a:endParaRPr spc="7" dirty="0">
              <a:hlinkClick r:id="rId6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9" name="CorelDRAW" r:id="rId7" imgW="2473560" imgH="1393560" progId="CorelDraw.Graphic.16">
                  <p:embed/>
                </p:oleObj>
              </mc:Choice>
              <mc:Fallback>
                <p:oleObj name="CorelDRAW" r:id="rId7" imgW="2473560" imgH="1393560" progId="CorelDraw.Graphic.16">
                  <p:embed/>
                  <p:pic>
                    <p:nvPicPr>
                      <p:cNvPr id="8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15" name="object 2"/>
          <p:cNvSpPr txBox="1">
            <a:spLocks/>
          </p:cNvSpPr>
          <p:nvPr/>
        </p:nvSpPr>
        <p:spPr>
          <a:xfrm>
            <a:off x="238806" y="768917"/>
            <a:ext cx="5621312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chemeClr val="bg1"/>
                </a:solidFill>
              </a:rPr>
              <a:t>ОСНОВНЫЕ ПРАВИЛА ТРЕДЛИФТИНГА</a:t>
            </a:r>
          </a:p>
        </p:txBody>
      </p:sp>
    </p:spTree>
    <p:extLst>
      <p:ext uri="{BB962C8B-B14F-4D97-AF65-F5344CB8AC3E}">
        <p14:creationId xmlns:p14="http://schemas.microsoft.com/office/powerpoint/2010/main" val="2140720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7" name="CorelDRAW" r:id="rId3" imgW="2473560" imgH="1393560" progId="CorelDraw.Graphic.16">
                  <p:embed/>
                </p:oleObj>
              </mc:Choice>
              <mc:Fallback>
                <p:oleObj name="CorelDRAW" r:id="rId3" imgW="2473560" imgH="1393560" progId="CorelDraw.Graphic.16">
                  <p:embed/>
                  <p:pic>
                    <p:nvPicPr>
                      <p:cNvPr id="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14616" y="715954"/>
            <a:ext cx="5117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Семейство </a:t>
            </a:r>
            <a:r>
              <a:rPr lang="ru-RU" sz="2400" dirty="0" err="1">
                <a:solidFill>
                  <a:schemeClr val="bg1"/>
                </a:solidFill>
              </a:rPr>
              <a:t>мезонитей</a:t>
            </a:r>
            <a:r>
              <a:rPr lang="ru-RU" sz="2400" dirty="0">
                <a:solidFill>
                  <a:schemeClr val="bg1"/>
                </a:solidFill>
              </a:rPr>
              <a:t> «</a:t>
            </a:r>
            <a:r>
              <a:rPr lang="en-US" sz="2400" dirty="0">
                <a:solidFill>
                  <a:schemeClr val="bg1"/>
                </a:solidFill>
              </a:rPr>
              <a:t>Lead Fine Lift</a:t>
            </a:r>
            <a:r>
              <a:rPr lang="ru-RU" sz="2400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10" name="Picture 2" descr="&amp;Mcy;&amp;iecy;&amp;zcy;&amp;ocy;&amp;ncy;&amp;icy;&amp;tcy;&amp;icy; Lead Fine Lift 25 &amp;mcy;&amp;mcy; &amp;kcy;&amp;ocy;&amp;rcy;&amp;ocy;&amp;bcy;&amp;kcy;&amp;acy; 50 &amp;shcy;&amp;tcy;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06" y="1355674"/>
            <a:ext cx="1689692" cy="222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&amp;Mcy;&amp;iecy;&amp;zcy;&amp;ocy;&amp;ncy;&amp;icy;&amp;tcy;&amp;icy; LFL 4D 90 &amp;mcy;&amp;mcy; &amp;kcy;&amp;ocy;&amp;rcy;&amp;ocy;&amp;bcy;&amp;kcy;&amp;acy; 12 &amp;shcy;&amp;tcy;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096" y="4477921"/>
            <a:ext cx="1744481" cy="230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&amp;Mcy;&amp;iecy;&amp;zcy;&amp;ocy;&amp;ncy;&amp;icy;&amp;tcy;&amp;icy;-&amp;scy;&amp;pcy;&amp;icy;&amp;rcy;&amp;acy;&amp;lcy;&amp;softcy;&amp;kcy;&amp;icy; LFL 40 &amp;mcy;&amp;mcy; &amp;kcy;&amp;ocy;&amp;rcy;&amp;ocy;&amp;bcy;&amp;kcy;&amp;acy; 50 &amp;shcy;&amp;tcy;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88" y="4417708"/>
            <a:ext cx="1724762" cy="227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&amp;Mcy;&amp;iecy;&amp;zcy;&amp;ocy;&amp;ncy;&amp;icy;&amp;tcy;&amp;icy; LFL Double Lift  60 &amp;mcy;&amp;mcy; &amp;kcy;&amp;ocy;&amp;rcy;&amp;ocy;&amp;bcy;&amp;kcy;&amp;acy; 12 &amp;shcy;&amp;tcy;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792" y="4524982"/>
            <a:ext cx="1609932" cy="212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95390" y="3422307"/>
            <a:ext cx="1890634" cy="409612"/>
          </a:xfrm>
          <a:prstGeom prst="rect">
            <a:avLst/>
          </a:prstGeom>
          <a:extLst/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ru-RU"/>
            </a:defPPr>
            <a:lvl1pPr algn="just">
              <a:spcBef>
                <a:spcPct val="20000"/>
              </a:spcBef>
              <a:buFont typeface="Arial" pitchFamily="34" charset="0"/>
              <a:buNone/>
              <a:defRPr sz="2300">
                <a:solidFill>
                  <a:srgbClr val="00669C"/>
                </a:solidFill>
              </a:defRPr>
            </a:lvl1pPr>
          </a:lstStyle>
          <a:p>
            <a:r>
              <a:rPr lang="ru-RU" dirty="0"/>
              <a:t>ЛИНЕЙНЫЕ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25117" y="5560276"/>
            <a:ext cx="1944216" cy="518239"/>
          </a:xfrm>
          <a:prstGeom prst="rect">
            <a:avLst/>
          </a:prstGeom>
          <a:extLst/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algn="just">
              <a:spcBef>
                <a:spcPct val="20000"/>
              </a:spcBef>
              <a:buFont typeface="Arial" pitchFamily="34" charset="0"/>
              <a:buNone/>
              <a:defRPr sz="2300">
                <a:solidFill>
                  <a:srgbClr val="00669C"/>
                </a:solidFill>
              </a:defRPr>
            </a:lvl1pPr>
          </a:lstStyle>
          <a:p>
            <a:r>
              <a:rPr lang="ru-RU" dirty="0"/>
              <a:t>СПИРАЛЬНЫЕ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025336" y="3123483"/>
            <a:ext cx="1304200" cy="417753"/>
          </a:xfrm>
          <a:prstGeom prst="rect">
            <a:avLst/>
          </a:prstGeom>
          <a:extLst/>
        </p:spPr>
        <p:txBody>
          <a:bodyPr vert="horz" lIns="91440" tIns="45720" rIns="91440" bIns="45720" rtlCol="0">
            <a:normAutofit lnSpcReduction="10000"/>
          </a:bodyPr>
          <a:lstStyle/>
          <a:p>
            <a:pPr algn="just">
              <a:spcBef>
                <a:spcPct val="20000"/>
              </a:spcBef>
              <a:buFont typeface="Arial" pitchFamily="34" charset="0"/>
              <a:buNone/>
            </a:pPr>
            <a:r>
              <a:rPr lang="en-US" sz="2300" dirty="0">
                <a:solidFill>
                  <a:srgbClr val="00669C"/>
                </a:solidFill>
              </a:rPr>
              <a:t>ANCHOR</a:t>
            </a:r>
            <a:endParaRPr lang="ru-RU" sz="2300" dirty="0">
              <a:solidFill>
                <a:srgbClr val="00669C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019498" y="5555478"/>
            <a:ext cx="582525" cy="446276"/>
          </a:xfrm>
          <a:prstGeom prst="rect">
            <a:avLst/>
          </a:prstGeom>
          <a:extLst/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ct val="20000"/>
              </a:spcBef>
              <a:buFont typeface="Arial" pitchFamily="34" charset="0"/>
              <a:buNone/>
            </a:pPr>
            <a:r>
              <a:rPr lang="ru-RU" sz="2300" dirty="0">
                <a:solidFill>
                  <a:srgbClr val="00669C"/>
                </a:solidFill>
              </a:rPr>
              <a:t>4</a:t>
            </a:r>
            <a:r>
              <a:rPr lang="en-US" sz="2300" dirty="0">
                <a:solidFill>
                  <a:srgbClr val="00669C"/>
                </a:solidFill>
              </a:rPr>
              <a:t>D</a:t>
            </a:r>
            <a:endParaRPr lang="ru-RU" sz="2300" dirty="0">
              <a:solidFill>
                <a:srgbClr val="00669C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12" y="2013775"/>
            <a:ext cx="1752692" cy="850401"/>
          </a:xfrm>
          <a:prstGeom prst="rect">
            <a:avLst/>
          </a:prstGeom>
        </p:spPr>
      </p:pic>
      <p:cxnSp>
        <p:nvCxnSpPr>
          <p:cNvPr id="20" name="Соединитель: изогнутый 19"/>
          <p:cNvCxnSpPr>
            <a:stCxn id="46" idx="4"/>
            <a:endCxn id="13" idx="0"/>
          </p:cNvCxnSpPr>
          <p:nvPr/>
        </p:nvCxnSpPr>
        <p:spPr>
          <a:xfrm rot="16200000" flipH="1">
            <a:off x="5391995" y="3926219"/>
            <a:ext cx="1190576" cy="695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Соединитель: изогнутый 22"/>
          <p:cNvCxnSpPr>
            <a:stCxn id="46" idx="5"/>
            <a:endCxn id="11" idx="0"/>
          </p:cNvCxnSpPr>
          <p:nvPr/>
        </p:nvCxnSpPr>
        <p:spPr>
          <a:xfrm rot="16200000" flipH="1">
            <a:off x="7618563" y="2071146"/>
            <a:ext cx="1396603" cy="341694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Соединитель: изогнутый 33"/>
          <p:cNvCxnSpPr>
            <a:stCxn id="46" idx="3"/>
            <a:endCxn id="12" idx="0"/>
          </p:cNvCxnSpPr>
          <p:nvPr/>
        </p:nvCxnSpPr>
        <p:spPr>
          <a:xfrm rot="5400000">
            <a:off x="2721002" y="1779486"/>
            <a:ext cx="1336390" cy="394005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5" name="Соединитель: изогнутый 44"/>
          <p:cNvCxnSpPr>
            <a:stCxn id="18" idx="1"/>
            <a:endCxn id="10" idx="3"/>
          </p:cNvCxnSpPr>
          <p:nvPr/>
        </p:nvCxnSpPr>
        <p:spPr>
          <a:xfrm rot="10800000" flipV="1">
            <a:off x="1939398" y="2438976"/>
            <a:ext cx="3175014" cy="3133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6" name="Овал 45"/>
          <p:cNvSpPr/>
          <p:nvPr/>
        </p:nvSpPr>
        <p:spPr>
          <a:xfrm>
            <a:off x="5100513" y="1606214"/>
            <a:ext cx="1766590" cy="1728192"/>
          </a:xfrm>
          <a:prstGeom prst="ellipse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629" y="1619823"/>
            <a:ext cx="1759265" cy="1759265"/>
          </a:xfrm>
          <a:prstGeom prst="rect">
            <a:avLst/>
          </a:prstGeom>
        </p:spPr>
      </p:pic>
      <p:cxnSp>
        <p:nvCxnSpPr>
          <p:cNvPr id="39" name="Соединитель: изогнутый 38"/>
          <p:cNvCxnSpPr>
            <a:stCxn id="46" idx="6"/>
            <a:endCxn id="3" idx="1"/>
          </p:cNvCxnSpPr>
          <p:nvPr/>
        </p:nvCxnSpPr>
        <p:spPr>
          <a:xfrm>
            <a:off x="6867103" y="2470310"/>
            <a:ext cx="2836526" cy="2914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7088631" y="5584001"/>
            <a:ext cx="1736161" cy="417753"/>
          </a:xfrm>
          <a:prstGeom prst="rect">
            <a:avLst/>
          </a:prstGeom>
          <a:extLst/>
        </p:spPr>
        <p:txBody>
          <a:bodyPr vert="horz" lIns="91440" tIns="45720" rIns="91440" bIns="45720" rtlCol="0">
            <a:normAutofit lnSpcReduction="10000"/>
          </a:bodyPr>
          <a:lstStyle/>
          <a:p>
            <a:pPr algn="just">
              <a:spcBef>
                <a:spcPct val="20000"/>
              </a:spcBef>
              <a:buFont typeface="Arial" pitchFamily="34" charset="0"/>
              <a:buNone/>
            </a:pPr>
            <a:r>
              <a:rPr lang="en-US" sz="2300" dirty="0">
                <a:solidFill>
                  <a:srgbClr val="00669C"/>
                </a:solidFill>
              </a:rPr>
              <a:t>DOUBLE LIFT</a:t>
            </a:r>
            <a:endParaRPr lang="ru-RU" sz="2300" dirty="0">
              <a:solidFill>
                <a:srgbClr val="0066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3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7368" y="1700808"/>
            <a:ext cx="11572507" cy="2095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427270" algn="just"/>
            <a:r>
              <a:rPr lang="ru-RU" sz="1600" spc="11" dirty="0">
                <a:solidFill>
                  <a:srgbClr val="95479C"/>
                </a:solidFill>
                <a:latin typeface="Arial"/>
                <a:cs typeface="Arial"/>
              </a:rPr>
              <a:t>6</a:t>
            </a:r>
            <a:r>
              <a:rPr sz="1600" dirty="0">
                <a:solidFill>
                  <a:srgbClr val="95479C"/>
                </a:solidFill>
                <a:latin typeface="Arial"/>
                <a:cs typeface="Arial"/>
              </a:rPr>
              <a:t>.</a:t>
            </a:r>
            <a:r>
              <a:rPr sz="1600" spc="21" dirty="0">
                <a:solidFill>
                  <a:srgbClr val="95479C"/>
                </a:solidFill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Дл</a:t>
            </a:r>
            <a:r>
              <a:rPr sz="1600" dirty="0">
                <a:latin typeface="Arial"/>
                <a:cs typeface="Arial"/>
              </a:rPr>
              <a:t>я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ли</a:t>
            </a:r>
            <a:r>
              <a:rPr sz="1600" dirty="0">
                <a:latin typeface="Arial"/>
                <a:cs typeface="Arial"/>
              </a:rPr>
              <a:t>ц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сла</a:t>
            </a:r>
            <a:r>
              <a:rPr sz="1600" spc="-4" dirty="0">
                <a:latin typeface="Arial"/>
                <a:cs typeface="Arial"/>
              </a:rPr>
              <a:t>в</a:t>
            </a:r>
            <a:r>
              <a:rPr sz="1600" spc="11" dirty="0">
                <a:latin typeface="Arial"/>
                <a:cs typeface="Arial"/>
              </a:rPr>
              <a:t>янс</a:t>
            </a:r>
            <a:r>
              <a:rPr sz="1600" spc="21" dirty="0">
                <a:latin typeface="Arial"/>
                <a:cs typeface="Arial"/>
              </a:rPr>
              <a:t>к</a:t>
            </a:r>
            <a:r>
              <a:rPr sz="1600" spc="11" dirty="0">
                <a:latin typeface="Arial"/>
                <a:cs typeface="Arial"/>
              </a:rPr>
              <a:t>о</a:t>
            </a:r>
            <a:r>
              <a:rPr sz="1600" spc="-14" dirty="0">
                <a:latin typeface="Arial"/>
                <a:cs typeface="Arial"/>
              </a:rPr>
              <a:t>г</a:t>
            </a:r>
            <a:r>
              <a:rPr sz="1600" dirty="0">
                <a:latin typeface="Arial"/>
                <a:cs typeface="Arial"/>
              </a:rPr>
              <a:t>о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тип</a:t>
            </a:r>
            <a:r>
              <a:rPr sz="1600" dirty="0">
                <a:latin typeface="Arial"/>
                <a:cs typeface="Arial"/>
              </a:rPr>
              <a:t>а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-4" dirty="0">
                <a:latin typeface="Arial"/>
                <a:cs typeface="Arial"/>
              </a:rPr>
              <a:t>х</a:t>
            </a:r>
            <a:r>
              <a:rPr sz="1600" spc="11" dirty="0">
                <a:latin typeface="Arial"/>
                <a:cs typeface="Arial"/>
              </a:rPr>
              <a:t>ара</a:t>
            </a:r>
            <a:r>
              <a:rPr sz="1600" spc="21" dirty="0">
                <a:latin typeface="Arial"/>
                <a:cs typeface="Arial"/>
              </a:rPr>
              <a:t>к</a:t>
            </a:r>
            <a:r>
              <a:rPr sz="1600" spc="-4" dirty="0">
                <a:latin typeface="Arial"/>
                <a:cs typeface="Arial"/>
              </a:rPr>
              <a:t>т</a:t>
            </a:r>
            <a:r>
              <a:rPr sz="1600" spc="11" dirty="0">
                <a:latin typeface="Arial"/>
                <a:cs typeface="Arial"/>
              </a:rPr>
              <a:t>ерн</a:t>
            </a:r>
            <a:r>
              <a:rPr sz="1600" dirty="0">
                <a:latin typeface="Arial"/>
                <a:cs typeface="Arial"/>
              </a:rPr>
              <a:t>о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наличи</a:t>
            </a:r>
            <a:r>
              <a:rPr sz="1600" dirty="0">
                <a:latin typeface="Arial"/>
                <a:cs typeface="Arial"/>
              </a:rPr>
              <a:t>е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жировы</a:t>
            </a:r>
            <a:r>
              <a:rPr sz="1600" dirty="0">
                <a:latin typeface="Arial"/>
                <a:cs typeface="Arial"/>
              </a:rPr>
              <a:t>х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-14" dirty="0">
                <a:latin typeface="Arial"/>
                <a:cs typeface="Arial"/>
              </a:rPr>
              <a:t>от</a:t>
            </a:r>
            <a:r>
              <a:rPr sz="1600" spc="21" dirty="0">
                <a:latin typeface="Arial"/>
                <a:cs typeface="Arial"/>
              </a:rPr>
              <a:t>л</a:t>
            </a:r>
            <a:r>
              <a:rPr sz="1600" spc="-4" dirty="0">
                <a:latin typeface="Arial"/>
                <a:cs typeface="Arial"/>
              </a:rPr>
              <a:t>о</a:t>
            </a:r>
            <a:r>
              <a:rPr sz="1600" spc="11" dirty="0">
                <a:latin typeface="Arial"/>
                <a:cs typeface="Arial"/>
              </a:rPr>
              <a:t>жени</a:t>
            </a:r>
            <a:r>
              <a:rPr sz="1600" dirty="0">
                <a:latin typeface="Arial"/>
                <a:cs typeface="Arial"/>
              </a:rPr>
              <a:t>й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в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о</a:t>
            </a:r>
            <a:r>
              <a:rPr sz="1600" spc="-42" dirty="0">
                <a:latin typeface="Arial"/>
                <a:cs typeface="Arial"/>
              </a:rPr>
              <a:t>б</a:t>
            </a:r>
            <a:r>
              <a:rPr sz="1600" spc="11" dirty="0">
                <a:latin typeface="Arial"/>
                <a:cs typeface="Arial"/>
              </a:rPr>
              <a:t>ласт</a:t>
            </a:r>
            <a:r>
              <a:rPr sz="1600" dirty="0">
                <a:latin typeface="Arial"/>
                <a:cs typeface="Arial"/>
              </a:rPr>
              <a:t>и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лиц</a:t>
            </a:r>
            <a:r>
              <a:rPr sz="1600" dirty="0">
                <a:latin typeface="Arial"/>
                <a:cs typeface="Arial"/>
              </a:rPr>
              <a:t>а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и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шеи</a:t>
            </a:r>
            <a:r>
              <a:rPr sz="1600" dirty="0">
                <a:latin typeface="Arial"/>
                <a:cs typeface="Arial"/>
              </a:rPr>
              <a:t>,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ч</a:t>
            </a:r>
            <a:r>
              <a:rPr sz="1600" spc="-4" dirty="0">
                <a:latin typeface="Arial"/>
                <a:cs typeface="Arial"/>
              </a:rPr>
              <a:t>т</a:t>
            </a:r>
            <a:r>
              <a:rPr sz="1600" dirty="0">
                <a:latin typeface="Arial"/>
                <a:cs typeface="Arial"/>
              </a:rPr>
              <a:t>о </a:t>
            </a:r>
            <a:r>
              <a:rPr sz="1600" spc="11" dirty="0">
                <a:latin typeface="Arial"/>
                <a:cs typeface="Arial"/>
              </a:rPr>
              <a:t>ди</a:t>
            </a:r>
            <a:r>
              <a:rPr sz="1600" spc="21" dirty="0">
                <a:latin typeface="Arial"/>
                <a:cs typeface="Arial"/>
              </a:rPr>
              <a:t>кт</a:t>
            </a:r>
            <a:r>
              <a:rPr sz="1600" spc="-4" dirty="0">
                <a:latin typeface="Arial"/>
                <a:cs typeface="Arial"/>
              </a:rPr>
              <a:t>у</a:t>
            </a:r>
            <a:r>
              <a:rPr sz="1600" spc="-28" dirty="0">
                <a:latin typeface="Arial"/>
                <a:cs typeface="Arial"/>
              </a:rPr>
              <a:t>е</a:t>
            </a:r>
            <a:r>
              <a:rPr sz="1600" dirty="0">
                <a:latin typeface="Arial"/>
                <a:cs typeface="Arial"/>
              </a:rPr>
              <a:t>т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нео</a:t>
            </a:r>
            <a:r>
              <a:rPr sz="1600" spc="-28" dirty="0">
                <a:latin typeface="Arial"/>
                <a:cs typeface="Arial"/>
              </a:rPr>
              <a:t>б</a:t>
            </a:r>
            <a:r>
              <a:rPr sz="1600" spc="-4" dirty="0">
                <a:latin typeface="Arial"/>
                <a:cs typeface="Arial"/>
              </a:rPr>
              <a:t>х</a:t>
            </a:r>
            <a:r>
              <a:rPr sz="1600" spc="-14" dirty="0">
                <a:latin typeface="Arial"/>
                <a:cs typeface="Arial"/>
              </a:rPr>
              <a:t>о</a:t>
            </a:r>
            <a:r>
              <a:rPr sz="1600" spc="11" dirty="0">
                <a:latin typeface="Arial"/>
                <a:cs typeface="Arial"/>
              </a:rPr>
              <a:t>димост</a:t>
            </a:r>
            <a:r>
              <a:rPr sz="1600" dirty="0">
                <a:latin typeface="Arial"/>
                <a:cs typeface="Arial"/>
              </a:rPr>
              <a:t>ь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ревизи</a:t>
            </a:r>
            <a:r>
              <a:rPr sz="1600" dirty="0">
                <a:latin typeface="Arial"/>
                <a:cs typeface="Arial"/>
              </a:rPr>
              <a:t>и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жировы</a:t>
            </a:r>
            <a:r>
              <a:rPr sz="1600" dirty="0">
                <a:latin typeface="Arial"/>
                <a:cs typeface="Arial"/>
              </a:rPr>
              <a:t>х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па</a:t>
            </a:r>
            <a:r>
              <a:rPr sz="1600" spc="21" dirty="0">
                <a:latin typeface="Arial"/>
                <a:cs typeface="Arial"/>
              </a:rPr>
              <a:t>к</a:t>
            </a:r>
            <a:r>
              <a:rPr sz="1600" spc="-28" dirty="0">
                <a:latin typeface="Arial"/>
                <a:cs typeface="Arial"/>
              </a:rPr>
              <a:t>е</a:t>
            </a:r>
            <a:r>
              <a:rPr sz="1600" spc="-4" dirty="0">
                <a:latin typeface="Arial"/>
                <a:cs typeface="Arial"/>
              </a:rPr>
              <a:t>т</a:t>
            </a:r>
            <a:r>
              <a:rPr sz="1600" spc="11" dirty="0">
                <a:latin typeface="Arial"/>
                <a:cs typeface="Arial"/>
              </a:rPr>
              <a:t>о</a:t>
            </a:r>
            <a:r>
              <a:rPr sz="1600" dirty="0">
                <a:latin typeface="Arial"/>
                <a:cs typeface="Arial"/>
              </a:rPr>
              <a:t>в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и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применени</a:t>
            </a:r>
            <a:r>
              <a:rPr sz="1600" dirty="0">
                <a:latin typeface="Arial"/>
                <a:cs typeface="Arial"/>
              </a:rPr>
              <a:t>я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адек</a:t>
            </a:r>
            <a:r>
              <a:rPr sz="1600" spc="-4" dirty="0">
                <a:latin typeface="Arial"/>
                <a:cs typeface="Arial"/>
              </a:rPr>
              <a:t>в</a:t>
            </a:r>
            <a:r>
              <a:rPr sz="1600" spc="-14" dirty="0">
                <a:latin typeface="Arial"/>
                <a:cs typeface="Arial"/>
              </a:rPr>
              <a:t>а</a:t>
            </a:r>
            <a:r>
              <a:rPr sz="1600" spc="11" dirty="0">
                <a:latin typeface="Arial"/>
                <a:cs typeface="Arial"/>
              </a:rPr>
              <a:t>тно</a:t>
            </a:r>
            <a:r>
              <a:rPr sz="1600" spc="-14" dirty="0">
                <a:latin typeface="Arial"/>
                <a:cs typeface="Arial"/>
              </a:rPr>
              <a:t>г</a:t>
            </a:r>
            <a:r>
              <a:rPr sz="1600" dirty="0">
                <a:latin typeface="Arial"/>
                <a:cs typeface="Arial"/>
              </a:rPr>
              <a:t>о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лип</a:t>
            </a:r>
            <a:r>
              <a:rPr sz="1600" spc="-14" dirty="0">
                <a:latin typeface="Arial"/>
                <a:cs typeface="Arial"/>
              </a:rPr>
              <a:t>о</a:t>
            </a:r>
            <a:r>
              <a:rPr sz="1600" spc="11" dirty="0">
                <a:latin typeface="Arial"/>
                <a:cs typeface="Arial"/>
              </a:rPr>
              <a:t>литичес</a:t>
            </a:r>
            <a:r>
              <a:rPr sz="1600" spc="21" dirty="0">
                <a:latin typeface="Arial"/>
                <a:cs typeface="Arial"/>
              </a:rPr>
              <a:t>к</a:t>
            </a:r>
            <a:r>
              <a:rPr sz="1600" spc="11" dirty="0">
                <a:latin typeface="Arial"/>
                <a:cs typeface="Arial"/>
              </a:rPr>
              <a:t>о</a:t>
            </a:r>
            <a:r>
              <a:rPr sz="1600" spc="-14" dirty="0">
                <a:latin typeface="Arial"/>
                <a:cs typeface="Arial"/>
              </a:rPr>
              <a:t>г</a:t>
            </a:r>
            <a:r>
              <a:rPr sz="1600" dirty="0">
                <a:latin typeface="Arial"/>
                <a:cs typeface="Arial"/>
              </a:rPr>
              <a:t>о </a:t>
            </a:r>
            <a:r>
              <a:rPr sz="1600" spc="21" dirty="0">
                <a:latin typeface="Arial"/>
                <a:cs typeface="Arial"/>
              </a:rPr>
              <a:t>с</a:t>
            </a:r>
            <a:r>
              <a:rPr sz="1600" spc="11" dirty="0">
                <a:latin typeface="Arial"/>
                <a:cs typeface="Arial"/>
              </a:rPr>
              <a:t>опро</a:t>
            </a:r>
            <a:r>
              <a:rPr sz="1600" spc="-4" dirty="0">
                <a:latin typeface="Arial"/>
                <a:cs typeface="Arial"/>
              </a:rPr>
              <a:t>во</a:t>
            </a:r>
            <a:r>
              <a:rPr sz="1600" spc="11" dirty="0">
                <a:latin typeface="Arial"/>
                <a:cs typeface="Arial"/>
              </a:rPr>
              <a:t>ждения.</a:t>
            </a:r>
            <a:endParaRPr sz="1600" dirty="0">
              <a:latin typeface="Arial"/>
              <a:cs typeface="Arial"/>
            </a:endParaRPr>
          </a:p>
          <a:p>
            <a:pPr algn="just">
              <a:lnSpc>
                <a:spcPts val="387"/>
              </a:lnSpc>
              <a:spcBef>
                <a:spcPts val="34"/>
              </a:spcBef>
            </a:pPr>
            <a:endParaRPr sz="700" dirty="0"/>
          </a:p>
          <a:p>
            <a:pPr marL="8929" marR="391553" algn="just"/>
            <a:r>
              <a:rPr lang="ru-RU" sz="1600" spc="11" dirty="0">
                <a:solidFill>
                  <a:srgbClr val="95479C"/>
                </a:solidFill>
                <a:latin typeface="Arial"/>
                <a:cs typeface="Arial"/>
              </a:rPr>
              <a:t>7</a:t>
            </a:r>
            <a:r>
              <a:rPr sz="1600" dirty="0">
                <a:solidFill>
                  <a:srgbClr val="95479C"/>
                </a:solidFill>
                <a:latin typeface="Arial"/>
                <a:cs typeface="Arial"/>
              </a:rPr>
              <a:t>.</a:t>
            </a:r>
            <a:r>
              <a:rPr sz="1600" spc="21" dirty="0">
                <a:solidFill>
                  <a:srgbClr val="95479C"/>
                </a:solidFill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Пр</a:t>
            </a:r>
            <a:r>
              <a:rPr sz="1600" dirty="0">
                <a:latin typeface="Arial"/>
                <a:cs typeface="Arial"/>
              </a:rPr>
              <a:t>и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-4" dirty="0">
                <a:latin typeface="Arial"/>
                <a:cs typeface="Arial"/>
              </a:rPr>
              <a:t>у</a:t>
            </a:r>
            <a:r>
              <a:rPr sz="1600" spc="11" dirty="0">
                <a:latin typeface="Arial"/>
                <a:cs typeface="Arial"/>
              </a:rPr>
              <a:t>с</a:t>
            </a:r>
            <a:r>
              <a:rPr sz="1600" spc="-4" dirty="0">
                <a:latin typeface="Arial"/>
                <a:cs typeface="Arial"/>
              </a:rPr>
              <a:t>т</a:t>
            </a:r>
            <a:r>
              <a:rPr sz="1600" spc="11" dirty="0">
                <a:latin typeface="Arial"/>
                <a:cs typeface="Arial"/>
              </a:rPr>
              <a:t>анов</a:t>
            </a:r>
            <a:r>
              <a:rPr sz="1600" spc="21" dirty="0">
                <a:latin typeface="Arial"/>
                <a:cs typeface="Arial"/>
              </a:rPr>
              <a:t>к</a:t>
            </a:r>
            <a:r>
              <a:rPr sz="1600" dirty="0">
                <a:latin typeface="Arial"/>
                <a:cs typeface="Arial"/>
              </a:rPr>
              <a:t>е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ни</a:t>
            </a:r>
            <a:r>
              <a:rPr sz="1600" spc="-4" dirty="0">
                <a:latin typeface="Arial"/>
                <a:cs typeface="Arial"/>
              </a:rPr>
              <a:t>т</a:t>
            </a:r>
            <a:r>
              <a:rPr sz="1600" spc="11" dirty="0">
                <a:latin typeface="Arial"/>
                <a:cs typeface="Arial"/>
              </a:rPr>
              <a:t>е</a:t>
            </a:r>
            <a:r>
              <a:rPr sz="1600" dirty="0">
                <a:latin typeface="Arial"/>
                <a:cs typeface="Arial"/>
              </a:rPr>
              <a:t>й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н</a:t>
            </a:r>
            <a:r>
              <a:rPr sz="1600" dirty="0">
                <a:latin typeface="Arial"/>
                <a:cs typeface="Arial"/>
              </a:rPr>
              <a:t>а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ли</a:t>
            </a:r>
            <a:r>
              <a:rPr sz="1600" spc="-4" dirty="0">
                <a:latin typeface="Arial"/>
                <a:cs typeface="Arial"/>
              </a:rPr>
              <a:t>ц</a:t>
            </a:r>
            <a:r>
              <a:rPr sz="1600" dirty="0">
                <a:latin typeface="Arial"/>
                <a:cs typeface="Arial"/>
              </a:rPr>
              <a:t>е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приня</a:t>
            </a:r>
            <a:r>
              <a:rPr sz="1600" spc="-4" dirty="0">
                <a:latin typeface="Arial"/>
                <a:cs typeface="Arial"/>
              </a:rPr>
              <a:t>т</a:t>
            </a:r>
            <a:r>
              <a:rPr sz="1600" dirty="0">
                <a:latin typeface="Arial"/>
                <a:cs typeface="Arial"/>
              </a:rPr>
              <a:t>о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в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основно</a:t>
            </a:r>
            <a:r>
              <a:rPr sz="1600" dirty="0">
                <a:latin typeface="Arial"/>
                <a:cs typeface="Arial"/>
              </a:rPr>
              <a:t>м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сл</a:t>
            </a:r>
            <a:r>
              <a:rPr sz="1600" spc="-14" dirty="0">
                <a:latin typeface="Arial"/>
                <a:cs typeface="Arial"/>
              </a:rPr>
              <a:t>е</a:t>
            </a:r>
            <a:r>
              <a:rPr sz="1600" spc="11" dirty="0">
                <a:latin typeface="Arial"/>
                <a:cs typeface="Arial"/>
              </a:rPr>
              <a:t>до</a:t>
            </a:r>
            <a:r>
              <a:rPr sz="1600" spc="-4" dirty="0">
                <a:latin typeface="Arial"/>
                <a:cs typeface="Arial"/>
              </a:rPr>
              <a:t>в</a:t>
            </a:r>
            <a:r>
              <a:rPr sz="1600" spc="-14" dirty="0">
                <a:latin typeface="Arial"/>
                <a:cs typeface="Arial"/>
              </a:rPr>
              <a:t>а</a:t>
            </a:r>
            <a:r>
              <a:rPr sz="1600" spc="11" dirty="0">
                <a:latin typeface="Arial"/>
                <a:cs typeface="Arial"/>
              </a:rPr>
              <a:t>т</a:t>
            </a:r>
            <a:r>
              <a:rPr sz="1600" dirty="0">
                <a:latin typeface="Arial"/>
                <a:cs typeface="Arial"/>
              </a:rPr>
              <a:t>ь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сл</a:t>
            </a:r>
            <a:r>
              <a:rPr sz="1600" spc="-14" dirty="0">
                <a:latin typeface="Arial"/>
                <a:cs typeface="Arial"/>
              </a:rPr>
              <a:t>е</a:t>
            </a:r>
            <a:r>
              <a:rPr sz="1600" spc="11" dirty="0">
                <a:latin typeface="Arial"/>
                <a:cs typeface="Arial"/>
              </a:rPr>
              <a:t>дующи</a:t>
            </a:r>
            <a:r>
              <a:rPr sz="1600" dirty="0">
                <a:latin typeface="Arial"/>
                <a:cs typeface="Arial"/>
              </a:rPr>
              <a:t>м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напра</a:t>
            </a:r>
            <a:r>
              <a:rPr sz="1600" spc="-18" dirty="0">
                <a:latin typeface="Arial"/>
                <a:cs typeface="Arial"/>
              </a:rPr>
              <a:t>в</a:t>
            </a:r>
            <a:r>
              <a:rPr sz="1600" spc="11" dirty="0">
                <a:latin typeface="Arial"/>
                <a:cs typeface="Arial"/>
              </a:rPr>
              <a:t>лениям</a:t>
            </a:r>
            <a:r>
              <a:rPr sz="1600" dirty="0">
                <a:latin typeface="Arial"/>
                <a:cs typeface="Arial"/>
              </a:rPr>
              <a:t>: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сни</a:t>
            </a:r>
            <a:r>
              <a:rPr sz="1600" spc="-4" dirty="0">
                <a:latin typeface="Arial"/>
                <a:cs typeface="Arial"/>
              </a:rPr>
              <a:t>з</a:t>
            </a:r>
            <a:r>
              <a:rPr sz="1600" dirty="0">
                <a:latin typeface="Arial"/>
                <a:cs typeface="Arial"/>
              </a:rPr>
              <a:t>у </a:t>
            </a:r>
            <a:r>
              <a:rPr sz="1600" spc="11" dirty="0">
                <a:latin typeface="Arial"/>
                <a:cs typeface="Arial"/>
              </a:rPr>
              <a:t>в</a:t>
            </a:r>
            <a:r>
              <a:rPr sz="1600" spc="-4" dirty="0">
                <a:latin typeface="Arial"/>
                <a:cs typeface="Arial"/>
              </a:rPr>
              <a:t>в</a:t>
            </a:r>
            <a:r>
              <a:rPr sz="1600" spc="11" dirty="0">
                <a:latin typeface="Arial"/>
                <a:cs typeface="Arial"/>
              </a:rPr>
              <a:t>е</a:t>
            </a:r>
            <a:r>
              <a:rPr sz="1600" spc="-4" dirty="0">
                <a:latin typeface="Arial"/>
                <a:cs typeface="Arial"/>
              </a:rPr>
              <a:t>р</a:t>
            </a:r>
            <a:r>
              <a:rPr sz="1600" spc="11" dirty="0">
                <a:latin typeface="Arial"/>
                <a:cs typeface="Arial"/>
              </a:rPr>
              <a:t>х</a:t>
            </a:r>
            <a:r>
              <a:rPr sz="1600" dirty="0">
                <a:latin typeface="Arial"/>
                <a:cs typeface="Arial"/>
              </a:rPr>
              <a:t>,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-14" dirty="0">
                <a:latin typeface="Arial"/>
                <a:cs typeface="Arial"/>
              </a:rPr>
              <a:t>о</a:t>
            </a:r>
            <a:r>
              <a:rPr sz="1600" dirty="0">
                <a:latin typeface="Arial"/>
                <a:cs typeface="Arial"/>
              </a:rPr>
              <a:t>т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-4" dirty="0">
                <a:latin typeface="Arial"/>
                <a:cs typeface="Arial"/>
              </a:rPr>
              <a:t>ц</a:t>
            </a:r>
            <a:r>
              <a:rPr sz="1600" spc="11" dirty="0">
                <a:latin typeface="Arial"/>
                <a:cs typeface="Arial"/>
              </a:rPr>
              <a:t>ентр</a:t>
            </a:r>
            <a:r>
              <a:rPr sz="1600" dirty="0">
                <a:latin typeface="Arial"/>
                <a:cs typeface="Arial"/>
              </a:rPr>
              <a:t>а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к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периферии.</a:t>
            </a:r>
            <a:endParaRPr sz="1600" dirty="0">
              <a:latin typeface="Arial"/>
              <a:cs typeface="Arial"/>
            </a:endParaRPr>
          </a:p>
          <a:p>
            <a:pPr algn="just">
              <a:lnSpc>
                <a:spcPts val="387"/>
              </a:lnSpc>
              <a:spcBef>
                <a:spcPts val="34"/>
              </a:spcBef>
            </a:pPr>
            <a:endParaRPr sz="700" dirty="0"/>
          </a:p>
          <a:p>
            <a:pPr marL="8929" marR="4465" algn="just"/>
            <a:r>
              <a:rPr lang="ru-RU" sz="1600" spc="11" dirty="0">
                <a:solidFill>
                  <a:srgbClr val="95479C"/>
                </a:solidFill>
                <a:latin typeface="Arial"/>
                <a:cs typeface="Arial"/>
              </a:rPr>
              <a:t>8</a:t>
            </a:r>
            <a:r>
              <a:rPr sz="1600" dirty="0">
                <a:solidFill>
                  <a:srgbClr val="95479C"/>
                </a:solidFill>
                <a:latin typeface="Arial"/>
                <a:cs typeface="Arial"/>
              </a:rPr>
              <a:t>.</a:t>
            </a:r>
            <a:r>
              <a:rPr sz="1600" spc="21" dirty="0">
                <a:solidFill>
                  <a:srgbClr val="95479C"/>
                </a:solidFill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Пр</a:t>
            </a:r>
            <a:r>
              <a:rPr sz="1600" dirty="0">
                <a:latin typeface="Arial"/>
                <a:cs typeface="Arial"/>
              </a:rPr>
              <a:t>и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про</a:t>
            </a:r>
            <a:r>
              <a:rPr sz="1600" spc="-4" dirty="0">
                <a:latin typeface="Arial"/>
                <a:cs typeface="Arial"/>
              </a:rPr>
              <a:t>в</a:t>
            </a:r>
            <a:r>
              <a:rPr sz="1600" spc="-14" dirty="0">
                <a:latin typeface="Arial"/>
                <a:cs typeface="Arial"/>
              </a:rPr>
              <a:t>е</a:t>
            </a:r>
            <a:r>
              <a:rPr sz="1600" spc="11" dirty="0">
                <a:latin typeface="Arial"/>
                <a:cs typeface="Arial"/>
              </a:rPr>
              <a:t>дени</a:t>
            </a:r>
            <a:r>
              <a:rPr sz="1600" dirty="0">
                <a:latin typeface="Arial"/>
                <a:cs typeface="Arial"/>
              </a:rPr>
              <a:t>и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манип</a:t>
            </a:r>
            <a:r>
              <a:rPr sz="1600" spc="-14" dirty="0">
                <a:latin typeface="Arial"/>
                <a:cs typeface="Arial"/>
              </a:rPr>
              <a:t>у</a:t>
            </a:r>
            <a:r>
              <a:rPr sz="1600" spc="11" dirty="0">
                <a:latin typeface="Arial"/>
                <a:cs typeface="Arial"/>
              </a:rPr>
              <a:t>ляци</a:t>
            </a:r>
            <a:r>
              <a:rPr sz="1600" dirty="0">
                <a:latin typeface="Arial"/>
                <a:cs typeface="Arial"/>
              </a:rPr>
              <a:t>и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и</a:t>
            </a:r>
            <a:r>
              <a:rPr sz="1600" spc="-14" dirty="0">
                <a:latin typeface="Arial"/>
                <a:cs typeface="Arial"/>
              </a:rPr>
              <a:t>г</a:t>
            </a:r>
            <a:r>
              <a:rPr sz="1600" spc="11" dirty="0">
                <a:latin typeface="Arial"/>
                <a:cs typeface="Arial"/>
              </a:rPr>
              <a:t>л</a:t>
            </a:r>
            <a:r>
              <a:rPr sz="1600" dirty="0">
                <a:latin typeface="Arial"/>
                <a:cs typeface="Arial"/>
              </a:rPr>
              <a:t>а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в</a:t>
            </a:r>
            <a:r>
              <a:rPr sz="1600" spc="-4" dirty="0">
                <a:latin typeface="Arial"/>
                <a:cs typeface="Arial"/>
              </a:rPr>
              <a:t>в</a:t>
            </a:r>
            <a:r>
              <a:rPr sz="1600" spc="-14" dirty="0">
                <a:latin typeface="Arial"/>
                <a:cs typeface="Arial"/>
              </a:rPr>
              <a:t>о</a:t>
            </a:r>
            <a:r>
              <a:rPr sz="1600" spc="11" dirty="0">
                <a:latin typeface="Arial"/>
                <a:cs typeface="Arial"/>
              </a:rPr>
              <a:t>ди</a:t>
            </a:r>
            <a:r>
              <a:rPr sz="1600" spc="-4" dirty="0">
                <a:latin typeface="Arial"/>
                <a:cs typeface="Arial"/>
              </a:rPr>
              <a:t>т</a:t>
            </a:r>
            <a:r>
              <a:rPr sz="1600" spc="11" dirty="0">
                <a:latin typeface="Arial"/>
                <a:cs typeface="Arial"/>
              </a:rPr>
              <a:t>с</a:t>
            </a:r>
            <a:r>
              <a:rPr sz="1600" dirty="0">
                <a:latin typeface="Arial"/>
                <a:cs typeface="Arial"/>
              </a:rPr>
              <a:t>я 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</a:t>
            </a:r>
            <a:r>
              <a:rPr sz="1600" spc="-14" dirty="0">
                <a:latin typeface="Arial"/>
                <a:cs typeface="Arial"/>
              </a:rPr>
              <a:t>о</a:t>
            </a:r>
            <a:r>
              <a:rPr sz="1600" dirty="0">
                <a:latin typeface="Arial"/>
                <a:cs typeface="Arial"/>
              </a:rPr>
              <a:t>д</a:t>
            </a:r>
            <a:r>
              <a:rPr sz="1600" spc="21" dirty="0">
                <a:latin typeface="Arial"/>
                <a:cs typeface="Arial"/>
              </a:rPr>
              <a:t> к</a:t>
            </a:r>
            <a:r>
              <a:rPr sz="1600" spc="11" dirty="0">
                <a:latin typeface="Arial"/>
                <a:cs typeface="Arial"/>
              </a:rPr>
              <a:t>онтр</a:t>
            </a:r>
            <a:r>
              <a:rPr sz="1600" spc="-14" dirty="0">
                <a:latin typeface="Arial"/>
                <a:cs typeface="Arial"/>
              </a:rPr>
              <a:t>о</a:t>
            </a:r>
            <a:r>
              <a:rPr sz="1600" spc="11" dirty="0">
                <a:latin typeface="Arial"/>
                <a:cs typeface="Arial"/>
              </a:rPr>
              <a:t>ле</a:t>
            </a:r>
            <a:r>
              <a:rPr sz="1600" dirty="0">
                <a:latin typeface="Arial"/>
                <a:cs typeface="Arial"/>
              </a:rPr>
              <a:t>м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б</a:t>
            </a:r>
            <a:r>
              <a:rPr sz="1600" spc="-14" dirty="0">
                <a:latin typeface="Arial"/>
                <a:cs typeface="Arial"/>
              </a:rPr>
              <a:t>о</a:t>
            </a:r>
            <a:r>
              <a:rPr sz="1600" spc="11" dirty="0">
                <a:latin typeface="Arial"/>
                <a:cs typeface="Arial"/>
              </a:rPr>
              <a:t>левы</a:t>
            </a:r>
            <a:r>
              <a:rPr sz="1600" dirty="0">
                <a:latin typeface="Arial"/>
                <a:cs typeface="Arial"/>
              </a:rPr>
              <a:t>х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о</a:t>
            </a:r>
            <a:r>
              <a:rPr sz="1600" spc="21" dirty="0">
                <a:latin typeface="Arial"/>
                <a:cs typeface="Arial"/>
              </a:rPr>
              <a:t>щ</a:t>
            </a:r>
            <a:r>
              <a:rPr sz="1600" spc="11" dirty="0">
                <a:latin typeface="Arial"/>
                <a:cs typeface="Arial"/>
              </a:rPr>
              <a:t>у</a:t>
            </a:r>
            <a:r>
              <a:rPr sz="1600" spc="-4" dirty="0">
                <a:latin typeface="Arial"/>
                <a:cs typeface="Arial"/>
              </a:rPr>
              <a:t>щ</a:t>
            </a:r>
            <a:r>
              <a:rPr sz="1600" spc="11" dirty="0">
                <a:latin typeface="Arial"/>
                <a:cs typeface="Arial"/>
              </a:rPr>
              <a:t>ени</a:t>
            </a:r>
            <a:r>
              <a:rPr sz="1600" dirty="0">
                <a:latin typeface="Arial"/>
                <a:cs typeface="Arial"/>
              </a:rPr>
              <a:t>й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пациен</a:t>
            </a:r>
            <a:r>
              <a:rPr sz="1600" spc="-4" dirty="0">
                <a:latin typeface="Arial"/>
                <a:cs typeface="Arial"/>
              </a:rPr>
              <a:t>т</a:t>
            </a:r>
            <a:r>
              <a:rPr sz="1600" dirty="0">
                <a:latin typeface="Arial"/>
                <a:cs typeface="Arial"/>
              </a:rPr>
              <a:t>а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и </a:t>
            </a:r>
            <a:r>
              <a:rPr sz="1600" spc="-4" dirty="0">
                <a:latin typeface="Arial"/>
                <a:cs typeface="Arial"/>
              </a:rPr>
              <a:t>т</a:t>
            </a:r>
            <a:r>
              <a:rPr sz="1600" spc="11" dirty="0">
                <a:latin typeface="Arial"/>
                <a:cs typeface="Arial"/>
              </a:rPr>
              <a:t>а</a:t>
            </a:r>
            <a:r>
              <a:rPr sz="1600" spc="21" dirty="0">
                <a:latin typeface="Arial"/>
                <a:cs typeface="Arial"/>
              </a:rPr>
              <a:t>к</a:t>
            </a:r>
            <a:r>
              <a:rPr sz="1600" spc="11" dirty="0">
                <a:latin typeface="Arial"/>
                <a:cs typeface="Arial"/>
              </a:rPr>
              <a:t>тильны</a:t>
            </a:r>
            <a:r>
              <a:rPr sz="1600" dirty="0">
                <a:latin typeface="Arial"/>
                <a:cs typeface="Arial"/>
              </a:rPr>
              <a:t>х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и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ви</a:t>
            </a:r>
            <a:r>
              <a:rPr sz="1600" spc="-4" dirty="0">
                <a:latin typeface="Arial"/>
                <a:cs typeface="Arial"/>
              </a:rPr>
              <a:t>зу</a:t>
            </a:r>
            <a:r>
              <a:rPr sz="1600" spc="11" dirty="0">
                <a:latin typeface="Arial"/>
                <a:cs typeface="Arial"/>
              </a:rPr>
              <a:t>альны</a:t>
            </a:r>
            <a:r>
              <a:rPr sz="1600" dirty="0">
                <a:latin typeface="Arial"/>
                <a:cs typeface="Arial"/>
              </a:rPr>
              <a:t>х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-4" dirty="0">
                <a:latin typeface="Arial"/>
                <a:cs typeface="Arial"/>
              </a:rPr>
              <a:t>в</a:t>
            </a:r>
            <a:r>
              <a:rPr sz="1600" spc="11" dirty="0">
                <a:latin typeface="Arial"/>
                <a:cs typeface="Arial"/>
              </a:rPr>
              <a:t>осприяти</a:t>
            </a:r>
            <a:r>
              <a:rPr sz="1600" dirty="0">
                <a:latin typeface="Arial"/>
                <a:cs typeface="Arial"/>
              </a:rPr>
              <a:t>й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вр</a:t>
            </a:r>
            <a:r>
              <a:rPr sz="1600" spc="-14" dirty="0">
                <a:latin typeface="Arial"/>
                <a:cs typeface="Arial"/>
              </a:rPr>
              <a:t>а</a:t>
            </a:r>
            <a:r>
              <a:rPr sz="1600" spc="11" dirty="0">
                <a:latin typeface="Arial"/>
                <a:cs typeface="Arial"/>
              </a:rPr>
              <a:t>ча</a:t>
            </a:r>
            <a:r>
              <a:rPr sz="1600" dirty="0">
                <a:latin typeface="Arial"/>
                <a:cs typeface="Arial"/>
              </a:rPr>
              <a:t>.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В</a:t>
            </a:r>
            <a:r>
              <a:rPr sz="1600" spc="-4" dirty="0">
                <a:latin typeface="Arial"/>
                <a:cs typeface="Arial"/>
              </a:rPr>
              <a:t>о</a:t>
            </a:r>
            <a:r>
              <a:rPr sz="1600" spc="11" dirty="0">
                <a:latin typeface="Arial"/>
                <a:cs typeface="Arial"/>
              </a:rPr>
              <a:t>зм</a:t>
            </a:r>
            <a:r>
              <a:rPr sz="1600" spc="-4" dirty="0">
                <a:latin typeface="Arial"/>
                <a:cs typeface="Arial"/>
              </a:rPr>
              <a:t>о</a:t>
            </a:r>
            <a:r>
              <a:rPr sz="1600" spc="11" dirty="0">
                <a:latin typeface="Arial"/>
                <a:cs typeface="Arial"/>
              </a:rPr>
              <a:t>жно</a:t>
            </a:r>
            <a:r>
              <a:rPr sz="1600" spc="-14" dirty="0">
                <a:latin typeface="Arial"/>
                <a:cs typeface="Arial"/>
              </a:rPr>
              <a:t>г</a:t>
            </a:r>
            <a:r>
              <a:rPr sz="1600" dirty="0">
                <a:latin typeface="Arial"/>
                <a:cs typeface="Arial"/>
              </a:rPr>
              <a:t>о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повр</a:t>
            </a:r>
            <a:r>
              <a:rPr sz="1600" spc="-4" dirty="0">
                <a:latin typeface="Arial"/>
                <a:cs typeface="Arial"/>
              </a:rPr>
              <a:t>е</a:t>
            </a:r>
            <a:r>
              <a:rPr sz="1600" spc="11" dirty="0">
                <a:latin typeface="Arial"/>
                <a:cs typeface="Arial"/>
              </a:rPr>
              <a:t>ждени</a:t>
            </a:r>
            <a:r>
              <a:rPr sz="1600" dirty="0">
                <a:latin typeface="Arial"/>
                <a:cs typeface="Arial"/>
              </a:rPr>
              <a:t>я</a:t>
            </a:r>
            <a:r>
              <a:rPr sz="1600" spc="21" dirty="0">
                <a:latin typeface="Arial"/>
                <a:cs typeface="Arial"/>
              </a:rPr>
              <a:t> с</a:t>
            </a:r>
            <a:r>
              <a:rPr sz="1600" spc="11" dirty="0">
                <a:latin typeface="Arial"/>
                <a:cs typeface="Arial"/>
              </a:rPr>
              <a:t>ос</a:t>
            </a:r>
            <a:r>
              <a:rPr sz="1600" spc="-28" dirty="0">
                <a:latin typeface="Arial"/>
                <a:cs typeface="Arial"/>
              </a:rPr>
              <a:t>у</a:t>
            </a:r>
            <a:r>
              <a:rPr sz="1600" spc="11" dirty="0">
                <a:latin typeface="Arial"/>
                <a:cs typeface="Arial"/>
              </a:rPr>
              <a:t>д</a:t>
            </a:r>
            <a:r>
              <a:rPr sz="1600" dirty="0">
                <a:latin typeface="Arial"/>
                <a:cs typeface="Arial"/>
              </a:rPr>
              <a:t>а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м</a:t>
            </a:r>
            <a:r>
              <a:rPr sz="1600" spc="-4" dirty="0">
                <a:latin typeface="Arial"/>
                <a:cs typeface="Arial"/>
              </a:rPr>
              <a:t>о</a:t>
            </a:r>
            <a:r>
              <a:rPr sz="1600" spc="11" dirty="0">
                <a:latin typeface="Arial"/>
                <a:cs typeface="Arial"/>
              </a:rPr>
              <a:t>жн</a:t>
            </a:r>
            <a:r>
              <a:rPr sz="1600" dirty="0">
                <a:latin typeface="Arial"/>
                <a:cs typeface="Arial"/>
              </a:rPr>
              <a:t>о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и</a:t>
            </a:r>
            <a:r>
              <a:rPr sz="1600" spc="-4" dirty="0">
                <a:latin typeface="Arial"/>
                <a:cs typeface="Arial"/>
              </a:rPr>
              <a:t>збе</a:t>
            </a:r>
            <a:r>
              <a:rPr sz="1600" spc="11" dirty="0">
                <a:latin typeface="Arial"/>
                <a:cs typeface="Arial"/>
              </a:rPr>
              <a:t>ж</a:t>
            </a:r>
            <a:r>
              <a:rPr sz="1600" spc="-14" dirty="0">
                <a:latin typeface="Arial"/>
                <a:cs typeface="Arial"/>
              </a:rPr>
              <a:t>а</a:t>
            </a:r>
            <a:r>
              <a:rPr sz="1600" spc="11" dirty="0">
                <a:latin typeface="Arial"/>
                <a:cs typeface="Arial"/>
              </a:rPr>
              <a:t>ть</a:t>
            </a:r>
            <a:r>
              <a:rPr sz="1600" dirty="0">
                <a:latin typeface="Arial"/>
                <a:cs typeface="Arial"/>
              </a:rPr>
              <a:t>,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слег</a:t>
            </a:r>
            <a:r>
              <a:rPr sz="1600" spc="35" dirty="0">
                <a:latin typeface="Arial"/>
                <a:cs typeface="Arial"/>
              </a:rPr>
              <a:t>к</a:t>
            </a:r>
            <a:r>
              <a:rPr sz="1600" dirty="0">
                <a:latin typeface="Arial"/>
                <a:cs typeface="Arial"/>
              </a:rPr>
              <a:t>а </a:t>
            </a:r>
            <a:r>
              <a:rPr sz="1600" spc="11" dirty="0">
                <a:latin typeface="Arial"/>
                <a:cs typeface="Arial"/>
              </a:rPr>
              <a:t>измени</a:t>
            </a:r>
            <a:r>
              <a:rPr sz="1600" dirty="0">
                <a:latin typeface="Arial"/>
                <a:cs typeface="Arial"/>
              </a:rPr>
              <a:t>в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напра</a:t>
            </a:r>
            <a:r>
              <a:rPr sz="1600" spc="-18" dirty="0">
                <a:latin typeface="Arial"/>
                <a:cs typeface="Arial"/>
              </a:rPr>
              <a:t>в</a:t>
            </a:r>
            <a:r>
              <a:rPr sz="1600" spc="11" dirty="0">
                <a:latin typeface="Arial"/>
                <a:cs typeface="Arial"/>
              </a:rPr>
              <a:t>лени</a:t>
            </a:r>
            <a:r>
              <a:rPr sz="1600" dirty="0">
                <a:latin typeface="Arial"/>
                <a:cs typeface="Arial"/>
              </a:rPr>
              <a:t>я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и</a:t>
            </a:r>
            <a:r>
              <a:rPr sz="1600" spc="-14" dirty="0">
                <a:latin typeface="Arial"/>
                <a:cs typeface="Arial"/>
              </a:rPr>
              <a:t>г</a:t>
            </a:r>
            <a:r>
              <a:rPr sz="1600" spc="11" dirty="0">
                <a:latin typeface="Arial"/>
                <a:cs typeface="Arial"/>
              </a:rPr>
              <a:t>лы.</a:t>
            </a:r>
            <a:endParaRPr sz="1600" dirty="0">
              <a:latin typeface="Arial"/>
              <a:cs typeface="Arial"/>
            </a:endParaRPr>
          </a:p>
          <a:p>
            <a:pPr algn="just">
              <a:lnSpc>
                <a:spcPts val="387"/>
              </a:lnSpc>
              <a:spcBef>
                <a:spcPts val="34"/>
              </a:spcBef>
            </a:pPr>
            <a:endParaRPr sz="700" dirty="0"/>
          </a:p>
          <a:p>
            <a:pPr marL="8929" algn="just"/>
            <a:r>
              <a:rPr lang="ru-RU" sz="1600" spc="-74" dirty="0">
                <a:solidFill>
                  <a:srgbClr val="95479C"/>
                </a:solidFill>
                <a:latin typeface="Arial"/>
                <a:cs typeface="Arial"/>
              </a:rPr>
              <a:t>9</a:t>
            </a:r>
            <a:r>
              <a:rPr sz="1600" dirty="0">
                <a:solidFill>
                  <a:srgbClr val="95479C"/>
                </a:solidFill>
                <a:latin typeface="Arial"/>
                <a:cs typeface="Arial"/>
              </a:rPr>
              <a:t>.</a:t>
            </a:r>
            <a:r>
              <a:rPr sz="1600" spc="21" dirty="0">
                <a:solidFill>
                  <a:srgbClr val="95479C"/>
                </a:solidFill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Пер</a:t>
            </a:r>
            <a:r>
              <a:rPr sz="1600" spc="-14" dirty="0">
                <a:latin typeface="Arial"/>
                <a:cs typeface="Arial"/>
              </a:rPr>
              <a:t>е</a:t>
            </a:r>
            <a:r>
              <a:rPr sz="1600" dirty="0">
                <a:latin typeface="Arial"/>
                <a:cs typeface="Arial"/>
              </a:rPr>
              <a:t>д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из</a:t>
            </a:r>
            <a:r>
              <a:rPr sz="1600" spc="-18" dirty="0">
                <a:latin typeface="Arial"/>
                <a:cs typeface="Arial"/>
              </a:rPr>
              <a:t>в</a:t>
            </a:r>
            <a:r>
              <a:rPr sz="1600" spc="11" dirty="0">
                <a:latin typeface="Arial"/>
                <a:cs typeface="Arial"/>
              </a:rPr>
              <a:t>л</a:t>
            </a:r>
            <a:r>
              <a:rPr sz="1600" spc="-28" dirty="0">
                <a:latin typeface="Arial"/>
                <a:cs typeface="Arial"/>
              </a:rPr>
              <a:t>е</a:t>
            </a:r>
            <a:r>
              <a:rPr sz="1600" spc="11" dirty="0">
                <a:latin typeface="Arial"/>
                <a:cs typeface="Arial"/>
              </a:rPr>
              <a:t>чение</a:t>
            </a:r>
            <a:r>
              <a:rPr sz="1600" dirty="0">
                <a:latin typeface="Arial"/>
                <a:cs typeface="Arial"/>
              </a:rPr>
              <a:t>м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и</a:t>
            </a:r>
            <a:r>
              <a:rPr sz="1600" spc="-14" dirty="0">
                <a:latin typeface="Arial"/>
                <a:cs typeface="Arial"/>
              </a:rPr>
              <a:t>г</a:t>
            </a:r>
            <a:r>
              <a:rPr sz="1600" spc="11" dirty="0">
                <a:latin typeface="Arial"/>
                <a:cs typeface="Arial"/>
              </a:rPr>
              <a:t>лы-носи</a:t>
            </a:r>
            <a:r>
              <a:rPr sz="1600" spc="-4" dirty="0">
                <a:latin typeface="Arial"/>
                <a:cs typeface="Arial"/>
              </a:rPr>
              <a:t>т</a:t>
            </a:r>
            <a:r>
              <a:rPr sz="1600" spc="-28" dirty="0">
                <a:latin typeface="Arial"/>
                <a:cs typeface="Arial"/>
              </a:rPr>
              <a:t>е</a:t>
            </a:r>
            <a:r>
              <a:rPr sz="1600" spc="11" dirty="0">
                <a:latin typeface="Arial"/>
                <a:cs typeface="Arial"/>
              </a:rPr>
              <a:t>ля</a:t>
            </a:r>
            <a:r>
              <a:rPr sz="1600" dirty="0">
                <a:latin typeface="Arial"/>
                <a:cs typeface="Arial"/>
              </a:rPr>
              <a:t>,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нео</a:t>
            </a:r>
            <a:r>
              <a:rPr sz="1600" spc="-28" dirty="0">
                <a:latin typeface="Arial"/>
                <a:cs typeface="Arial"/>
              </a:rPr>
              <a:t>б</a:t>
            </a:r>
            <a:r>
              <a:rPr sz="1600" spc="-4" dirty="0">
                <a:latin typeface="Arial"/>
                <a:cs typeface="Arial"/>
              </a:rPr>
              <a:t>х</a:t>
            </a:r>
            <a:r>
              <a:rPr sz="1600" spc="-14" dirty="0">
                <a:latin typeface="Arial"/>
                <a:cs typeface="Arial"/>
              </a:rPr>
              <a:t>о</a:t>
            </a:r>
            <a:r>
              <a:rPr sz="1600" spc="11" dirty="0">
                <a:latin typeface="Arial"/>
                <a:cs typeface="Arial"/>
              </a:rPr>
              <a:t>дим</a:t>
            </a:r>
            <a:r>
              <a:rPr sz="1600" dirty="0">
                <a:latin typeface="Arial"/>
                <a:cs typeface="Arial"/>
              </a:rPr>
              <a:t>о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приж</a:t>
            </a:r>
            <a:r>
              <a:rPr sz="1600" spc="-14" dirty="0">
                <a:latin typeface="Arial"/>
                <a:cs typeface="Arial"/>
              </a:rPr>
              <a:t>а</a:t>
            </a:r>
            <a:r>
              <a:rPr sz="1600" spc="11" dirty="0">
                <a:latin typeface="Arial"/>
                <a:cs typeface="Arial"/>
              </a:rPr>
              <a:t>т</a:t>
            </a:r>
            <a:r>
              <a:rPr sz="1600" dirty="0">
                <a:latin typeface="Arial"/>
                <a:cs typeface="Arial"/>
              </a:rPr>
              <a:t>ь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паль</a:t>
            </a:r>
            <a:r>
              <a:rPr sz="1600" spc="-4" dirty="0">
                <a:latin typeface="Arial"/>
                <a:cs typeface="Arial"/>
              </a:rPr>
              <a:t>ц</a:t>
            </a:r>
            <a:r>
              <a:rPr sz="1600" spc="11" dirty="0">
                <a:latin typeface="Arial"/>
                <a:cs typeface="Arial"/>
              </a:rPr>
              <a:t>е</a:t>
            </a:r>
            <a:r>
              <a:rPr sz="1600" dirty="0">
                <a:latin typeface="Arial"/>
                <a:cs typeface="Arial"/>
              </a:rPr>
              <a:t>м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ране</a:t>
            </a:r>
            <a:r>
              <a:rPr sz="1600" spc="-4" dirty="0">
                <a:latin typeface="Arial"/>
                <a:cs typeface="Arial"/>
              </a:rPr>
              <a:t>в</a:t>
            </a:r>
            <a:r>
              <a:rPr sz="1600" spc="11" dirty="0">
                <a:latin typeface="Arial"/>
                <a:cs typeface="Arial"/>
              </a:rPr>
              <a:t>о</a:t>
            </a:r>
            <a:r>
              <a:rPr sz="1600" dirty="0">
                <a:latin typeface="Arial"/>
                <a:cs typeface="Arial"/>
              </a:rPr>
              <a:t>й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35" dirty="0">
                <a:latin typeface="Arial"/>
                <a:cs typeface="Arial"/>
              </a:rPr>
              <a:t>к</a:t>
            </a:r>
            <a:r>
              <a:rPr sz="1600" spc="11" dirty="0">
                <a:latin typeface="Arial"/>
                <a:cs typeface="Arial"/>
              </a:rPr>
              <a:t>ана</a:t>
            </a:r>
            <a:r>
              <a:rPr sz="1600" dirty="0">
                <a:latin typeface="Arial"/>
                <a:cs typeface="Arial"/>
              </a:rPr>
              <a:t>л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(2-</a:t>
            </a:r>
            <a:r>
              <a:rPr sz="1600" dirty="0">
                <a:latin typeface="Arial"/>
                <a:cs typeface="Arial"/>
              </a:rPr>
              <a:t>3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минуты).</a:t>
            </a:r>
            <a:endParaRPr sz="1600" dirty="0">
              <a:latin typeface="Arial"/>
              <a:cs typeface="Arial"/>
            </a:endParaRPr>
          </a:p>
          <a:p>
            <a:pPr algn="just">
              <a:lnSpc>
                <a:spcPts val="422"/>
              </a:lnSpc>
            </a:pPr>
            <a:endParaRPr sz="700" dirty="0"/>
          </a:p>
          <a:p>
            <a:pPr marL="8929" algn="just">
              <a:lnSpc>
                <a:spcPts val="1339"/>
              </a:lnSpc>
            </a:pPr>
            <a:r>
              <a:rPr sz="1600" spc="11" dirty="0">
                <a:solidFill>
                  <a:srgbClr val="95479C"/>
                </a:solidFill>
                <a:latin typeface="Arial"/>
                <a:cs typeface="Arial"/>
              </a:rPr>
              <a:t>1</a:t>
            </a:r>
            <a:r>
              <a:rPr lang="ru-RU" sz="1600" spc="11" dirty="0">
                <a:solidFill>
                  <a:srgbClr val="95479C"/>
                </a:solidFill>
                <a:latin typeface="Arial"/>
                <a:cs typeface="Arial"/>
              </a:rPr>
              <a:t>0</a:t>
            </a:r>
            <a:r>
              <a:rPr sz="1600" dirty="0">
                <a:solidFill>
                  <a:srgbClr val="95479C"/>
                </a:solidFill>
                <a:latin typeface="Arial"/>
                <a:cs typeface="Arial"/>
              </a:rPr>
              <a:t>.</a:t>
            </a:r>
            <a:r>
              <a:rPr sz="1600" spc="21" dirty="0">
                <a:solidFill>
                  <a:srgbClr val="95479C"/>
                </a:solidFill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Контр</a:t>
            </a:r>
            <a:r>
              <a:rPr sz="1600" spc="-14" dirty="0">
                <a:latin typeface="Arial"/>
                <a:cs typeface="Arial"/>
              </a:rPr>
              <a:t>о</a:t>
            </a:r>
            <a:r>
              <a:rPr sz="1600" spc="11" dirty="0">
                <a:latin typeface="Arial"/>
                <a:cs typeface="Arial"/>
              </a:rPr>
              <a:t>льны</a:t>
            </a:r>
            <a:r>
              <a:rPr sz="1600" dirty="0">
                <a:latin typeface="Arial"/>
                <a:cs typeface="Arial"/>
              </a:rPr>
              <a:t>й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осм</a:t>
            </a:r>
            <a:r>
              <a:rPr sz="1600" spc="-14" dirty="0">
                <a:latin typeface="Arial"/>
                <a:cs typeface="Arial"/>
              </a:rPr>
              <a:t>о</a:t>
            </a:r>
            <a:r>
              <a:rPr sz="1600" spc="11" dirty="0">
                <a:latin typeface="Arial"/>
                <a:cs typeface="Arial"/>
              </a:rPr>
              <a:t>т</a:t>
            </a:r>
            <a:r>
              <a:rPr sz="1600" dirty="0">
                <a:latin typeface="Arial"/>
                <a:cs typeface="Arial"/>
              </a:rPr>
              <a:t>р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чер</a:t>
            </a:r>
            <a:r>
              <a:rPr sz="1600" spc="-14" dirty="0">
                <a:latin typeface="Arial"/>
                <a:cs typeface="Arial"/>
              </a:rPr>
              <a:t>е</a:t>
            </a:r>
            <a:r>
              <a:rPr sz="1600" dirty="0">
                <a:latin typeface="Arial"/>
                <a:cs typeface="Arial"/>
              </a:rPr>
              <a:t>з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3-</a:t>
            </a:r>
            <a:r>
              <a:rPr sz="1600" dirty="0">
                <a:latin typeface="Arial"/>
                <a:cs typeface="Arial"/>
              </a:rPr>
              <a:t>4</a:t>
            </a:r>
            <a:r>
              <a:rPr sz="1600" spc="21" dirty="0">
                <a:latin typeface="Arial"/>
                <a:cs typeface="Arial"/>
              </a:rPr>
              <a:t> </a:t>
            </a:r>
            <a:r>
              <a:rPr sz="1600" spc="11" dirty="0">
                <a:latin typeface="Arial"/>
                <a:cs typeface="Arial"/>
              </a:rPr>
              <a:t>дня</a:t>
            </a:r>
            <a:r>
              <a:rPr sz="1600" dirty="0">
                <a:latin typeface="Arial"/>
                <a:cs typeface="Arial"/>
              </a:rPr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2242390" y="4010786"/>
            <a:ext cx="2023257" cy="2543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4660847" y="4001836"/>
            <a:ext cx="2023257" cy="2543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7079304" y="4001836"/>
            <a:ext cx="2526555" cy="25432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3" name="CorelDRAW" r:id="rId6" imgW="2473560" imgH="1393560" progId="CorelDraw.Graphic.16">
                  <p:embed/>
                </p:oleObj>
              </mc:Choice>
              <mc:Fallback>
                <p:oleObj name="CorelDRAW" r:id="rId6" imgW="2473560" imgH="1393560" progId="CorelDraw.Graphic.16">
                  <p:embed/>
                  <p:pic>
                    <p:nvPicPr>
                      <p:cNvPr id="1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15" name="object 2"/>
          <p:cNvSpPr txBox="1">
            <a:spLocks/>
          </p:cNvSpPr>
          <p:nvPr/>
        </p:nvSpPr>
        <p:spPr>
          <a:xfrm>
            <a:off x="238806" y="768917"/>
            <a:ext cx="5621312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chemeClr val="bg1"/>
                </a:solidFill>
              </a:rPr>
              <a:t>ОСНОВНЫЕ ПРАВИЛА ТРЕДЛИФТИНГА</a:t>
            </a:r>
          </a:p>
        </p:txBody>
      </p:sp>
    </p:spTree>
    <p:extLst>
      <p:ext uri="{BB962C8B-B14F-4D97-AF65-F5344CB8AC3E}">
        <p14:creationId xmlns:p14="http://schemas.microsoft.com/office/powerpoint/2010/main" val="2678841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959" y="3746417"/>
            <a:ext cx="6108004" cy="3014767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5968958" y="5468966"/>
            <a:ext cx="184558" cy="1845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968958" y="5783275"/>
            <a:ext cx="184558" cy="1845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974984" y="6068642"/>
            <a:ext cx="184558" cy="1845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741356"/>
            <a:ext cx="729903" cy="5121014"/>
          </a:xfrm>
          <a:prstGeom prst="rect">
            <a:avLst/>
          </a:prstGeom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1" name="CorelDRAW" r:id="rId5" imgW="2473560" imgH="1393560" progId="CorelDraw.Graphic.16">
                  <p:embed/>
                </p:oleObj>
              </mc:Choice>
              <mc:Fallback>
                <p:oleObj name="CorelDRAW" r:id="rId5" imgW="2473560" imgH="1393560" progId="CorelDraw.Graphic.16">
                  <p:embed/>
                  <p:pic>
                    <p:nvPicPr>
                      <p:cNvPr id="9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414616" y="715954"/>
            <a:ext cx="4927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Линейные </a:t>
            </a:r>
            <a:r>
              <a:rPr lang="ru-RU" sz="2400" dirty="0" err="1">
                <a:solidFill>
                  <a:schemeClr val="bg1"/>
                </a:solidFill>
              </a:rPr>
              <a:t>мезонити</a:t>
            </a:r>
            <a:r>
              <a:rPr lang="ru-RU" sz="2400" dirty="0">
                <a:solidFill>
                  <a:schemeClr val="bg1"/>
                </a:solidFill>
              </a:rPr>
              <a:t> «</a:t>
            </a:r>
            <a:r>
              <a:rPr lang="en-US" sz="2400" dirty="0">
                <a:solidFill>
                  <a:schemeClr val="bg1"/>
                </a:solidFill>
              </a:rPr>
              <a:t>Lead Fine Lift</a:t>
            </a:r>
            <a:r>
              <a:rPr lang="ru-RU" sz="2400" dirty="0">
                <a:solidFill>
                  <a:schemeClr val="bg1"/>
                </a:solidFill>
              </a:rPr>
              <a:t>»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2613079" y="1398551"/>
            <a:ext cx="0" cy="5459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613078" y="3645024"/>
            <a:ext cx="9578922" cy="52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6377138" y="1813714"/>
            <a:ext cx="3599890" cy="179279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marL="128588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accent1"/>
                </a:solidFill>
                <a:cs typeface="Arial" charset="0"/>
              </a:rPr>
              <a:t>армирование кожи лица и тела;</a:t>
            </a:r>
          </a:p>
          <a:p>
            <a:pPr marL="128588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accent1"/>
                </a:solidFill>
                <a:cs typeface="Arial" charset="0"/>
              </a:rPr>
              <a:t>укрепление овала лица;</a:t>
            </a:r>
          </a:p>
          <a:p>
            <a:pPr marL="128588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r>
              <a:rPr lang="ru-RU" sz="1400" dirty="0" err="1">
                <a:solidFill>
                  <a:schemeClr val="accent1"/>
                </a:solidFill>
                <a:cs typeface="Arial" charset="0"/>
              </a:rPr>
              <a:t>лифтинг</a:t>
            </a:r>
            <a:r>
              <a:rPr lang="ru-RU" sz="1400" dirty="0">
                <a:solidFill>
                  <a:schemeClr val="accent1"/>
                </a:solidFill>
                <a:cs typeface="Arial" charset="0"/>
              </a:rPr>
              <a:t> и укрепление кожи лба;</a:t>
            </a:r>
          </a:p>
          <a:p>
            <a:pPr marL="128588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accent1"/>
                </a:solidFill>
                <a:cs typeface="Arial" charset="0"/>
              </a:rPr>
              <a:t>омоложение периорбитальной области;</a:t>
            </a:r>
          </a:p>
          <a:p>
            <a:pPr marL="128588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accent1"/>
                </a:solidFill>
                <a:cs typeface="Arial" charset="0"/>
              </a:rPr>
              <a:t>коррекция кисетных морщин;</a:t>
            </a:r>
          </a:p>
          <a:p>
            <a:pPr marL="128588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accent1"/>
                </a:solidFill>
                <a:cs typeface="Arial" charset="0"/>
              </a:rPr>
              <a:t>воссоздание контура губ;</a:t>
            </a:r>
          </a:p>
          <a:p>
            <a:pPr marL="128588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accent1"/>
                </a:solidFill>
                <a:cs typeface="Arial" charset="0"/>
              </a:rPr>
              <a:t>подъем углов рта;</a:t>
            </a:r>
          </a:p>
          <a:p>
            <a:pPr marL="128588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accent1"/>
                </a:solidFill>
                <a:cs typeface="Arial" charset="0"/>
              </a:rPr>
              <a:t>армирование медиальной части шеи;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347778" y="1395550"/>
            <a:ext cx="5796893" cy="438582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defTabSz="241093">
              <a:spcBef>
                <a:spcPct val="0"/>
              </a:spcBef>
              <a:buSzPct val="76000"/>
            </a:pPr>
            <a:r>
              <a:rPr lang="ru-RU" sz="2400" b="1" dirty="0">
                <a:solidFill>
                  <a:schemeClr val="accent1"/>
                </a:solidFill>
                <a:cs typeface="Arial" charset="0"/>
              </a:rPr>
              <a:t>ПОКАЗАНИЯ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637550" y="1398173"/>
            <a:ext cx="3650514" cy="438582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defTabSz="241093">
              <a:spcBef>
                <a:spcPct val="0"/>
              </a:spcBef>
              <a:buSzPct val="76000"/>
            </a:pPr>
            <a:r>
              <a:rPr lang="en-US" sz="2400" b="1" dirty="0">
                <a:solidFill>
                  <a:schemeClr val="accent1"/>
                </a:solidFill>
                <a:cs typeface="Arial" charset="0"/>
              </a:rPr>
              <a:t>25 </a:t>
            </a:r>
            <a:r>
              <a:rPr lang="ru-RU" sz="2400" b="1" dirty="0">
                <a:solidFill>
                  <a:schemeClr val="accent1"/>
                </a:solidFill>
                <a:cs typeface="Arial" charset="0"/>
              </a:rPr>
              <a:t>шт. </a:t>
            </a:r>
            <a:r>
              <a:rPr lang="ru-RU" sz="1400" b="1" dirty="0">
                <a:solidFill>
                  <a:schemeClr val="accent1"/>
                </a:solidFill>
                <a:cs typeface="Arial" charset="0"/>
              </a:rPr>
              <a:t>(по 5 шт. в стерильных блистерах)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634572" y="1836756"/>
            <a:ext cx="1734238" cy="1731243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defTabSz="241093">
              <a:spcBef>
                <a:spcPct val="0"/>
              </a:spcBef>
              <a:buSzPct val="76000"/>
            </a:pPr>
            <a:r>
              <a:rPr lang="ru-RU" dirty="0">
                <a:solidFill>
                  <a:schemeClr val="accent1"/>
                </a:solidFill>
                <a:cs typeface="Arial" charset="0"/>
              </a:rPr>
              <a:t>На иглах:</a:t>
            </a:r>
          </a:p>
          <a:p>
            <a:pPr defTabSz="241093">
              <a:spcBef>
                <a:spcPct val="0"/>
              </a:spcBef>
              <a:buSzPct val="76000"/>
            </a:pPr>
            <a:r>
              <a:rPr lang="ru-RU" dirty="0">
                <a:solidFill>
                  <a:schemeClr val="accent1"/>
                </a:solidFill>
                <a:cs typeface="Arial" charset="0"/>
              </a:rPr>
              <a:t>▪ 25 мм </a:t>
            </a:r>
          </a:p>
          <a:p>
            <a:pPr defTabSz="241093">
              <a:spcBef>
                <a:spcPct val="0"/>
              </a:spcBef>
              <a:buSzPct val="76000"/>
            </a:pPr>
            <a:r>
              <a:rPr lang="ru-RU" dirty="0">
                <a:solidFill>
                  <a:schemeClr val="accent1"/>
                </a:solidFill>
                <a:cs typeface="Arial" charset="0"/>
              </a:rPr>
              <a:t>▪ 40 мм </a:t>
            </a:r>
          </a:p>
          <a:p>
            <a:pPr defTabSz="241093">
              <a:spcBef>
                <a:spcPct val="0"/>
              </a:spcBef>
              <a:buSzPct val="76000"/>
            </a:pPr>
            <a:r>
              <a:rPr lang="ru-RU" dirty="0">
                <a:solidFill>
                  <a:schemeClr val="accent1"/>
                </a:solidFill>
                <a:cs typeface="Arial" charset="0"/>
              </a:rPr>
              <a:t>▪ 50 мм </a:t>
            </a:r>
          </a:p>
          <a:p>
            <a:pPr defTabSz="241093">
              <a:spcBef>
                <a:spcPct val="0"/>
              </a:spcBef>
              <a:buSzPct val="76000"/>
            </a:pPr>
            <a:r>
              <a:rPr lang="ru-RU" dirty="0">
                <a:solidFill>
                  <a:schemeClr val="accent1"/>
                </a:solidFill>
                <a:cs typeface="Arial" charset="0"/>
              </a:rPr>
              <a:t>▪ 60 мм </a:t>
            </a:r>
          </a:p>
          <a:p>
            <a:pPr defTabSz="241093">
              <a:spcBef>
                <a:spcPct val="0"/>
              </a:spcBef>
              <a:buSzPct val="76000"/>
            </a:pPr>
            <a:r>
              <a:rPr lang="ru-RU" dirty="0">
                <a:solidFill>
                  <a:schemeClr val="accent1"/>
                </a:solidFill>
                <a:cs typeface="Arial" charset="0"/>
              </a:rPr>
              <a:t>▪ 90 мм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688996" y="1813732"/>
            <a:ext cx="2407809" cy="931024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marL="128588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accent1"/>
                </a:solidFill>
                <a:cs typeface="Arial" charset="0"/>
              </a:rPr>
              <a:t>нестандартное применение (воздействие на мышцы, липолиз, акупунктура).</a:t>
            </a:r>
          </a:p>
          <a:p>
            <a:pPr marL="128588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r>
              <a:rPr lang="ru-RU" sz="1400" dirty="0" err="1">
                <a:solidFill>
                  <a:schemeClr val="accent1"/>
                </a:solidFill>
                <a:cs typeface="Arial" charset="0"/>
              </a:rPr>
              <a:t>бодиконтур</a:t>
            </a:r>
            <a:r>
              <a:rPr lang="ru-RU" sz="1400" dirty="0">
                <a:solidFill>
                  <a:schemeClr val="accent1"/>
                </a:solidFill>
                <a:cs typeface="Arial" charset="0"/>
              </a:rPr>
              <a:t>.</a:t>
            </a:r>
            <a:endParaRPr lang="en-US" sz="1400" dirty="0">
              <a:solidFill>
                <a:schemeClr val="accent1"/>
              </a:solidFill>
              <a:cs typeface="Arial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6283517" y="1412776"/>
            <a:ext cx="7835" cy="2246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596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5904994" y="1385402"/>
            <a:ext cx="2096188" cy="438582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defTabSz="241093">
              <a:spcBef>
                <a:spcPct val="0"/>
              </a:spcBef>
              <a:buSzPct val="76000"/>
            </a:pPr>
            <a:r>
              <a:rPr lang="ru-RU" sz="2400" b="1" dirty="0">
                <a:solidFill>
                  <a:schemeClr val="accent1"/>
                </a:solidFill>
                <a:cs typeface="Arial" charset="0"/>
              </a:rPr>
              <a:t>ПОКАЗАНИЯ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2704341" y="1397842"/>
            <a:ext cx="3089275" cy="654025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defTabSz="241093">
              <a:spcBef>
                <a:spcPct val="0"/>
              </a:spcBef>
              <a:buSzPct val="76000"/>
            </a:pPr>
            <a:r>
              <a:rPr lang="ru-RU" sz="2400" b="1" dirty="0">
                <a:solidFill>
                  <a:schemeClr val="accent1"/>
                </a:solidFill>
                <a:cs typeface="Arial" charset="0"/>
              </a:rPr>
              <a:t>25</a:t>
            </a:r>
            <a:r>
              <a:rPr lang="en-US" sz="2400" b="1" dirty="0">
                <a:solidFill>
                  <a:schemeClr val="accent1"/>
                </a:solidFill>
                <a:cs typeface="Arial" charset="0"/>
              </a:rPr>
              <a:t> </a:t>
            </a:r>
            <a:r>
              <a:rPr lang="ru-RU" sz="2400" b="1" dirty="0">
                <a:solidFill>
                  <a:schemeClr val="accent1"/>
                </a:solidFill>
                <a:cs typeface="Arial" charset="0"/>
              </a:rPr>
              <a:t>шт. </a:t>
            </a:r>
            <a:endParaRPr lang="en-US" sz="2400" b="1" dirty="0">
              <a:solidFill>
                <a:schemeClr val="accent1"/>
              </a:solidFill>
              <a:cs typeface="Arial" charset="0"/>
            </a:endParaRPr>
          </a:p>
          <a:p>
            <a:pPr defTabSz="241093">
              <a:spcBef>
                <a:spcPct val="0"/>
              </a:spcBef>
              <a:buSzPct val="76000"/>
            </a:pPr>
            <a:r>
              <a:rPr lang="ru-RU" sz="1400" b="1" dirty="0">
                <a:solidFill>
                  <a:schemeClr val="accent1"/>
                </a:solidFill>
                <a:cs typeface="Arial" charset="0"/>
              </a:rPr>
              <a:t>(по 5 шт. в стерильных блистерах)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2705224" y="2136484"/>
            <a:ext cx="2139547" cy="1177245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defTabSz="241093">
              <a:spcBef>
                <a:spcPct val="0"/>
              </a:spcBef>
              <a:buSzPct val="76000"/>
            </a:pPr>
            <a:r>
              <a:rPr lang="ru-RU" dirty="0">
                <a:solidFill>
                  <a:schemeClr val="accent1"/>
                </a:solidFill>
                <a:cs typeface="Arial" charset="0"/>
              </a:rPr>
              <a:t>На иглах:</a:t>
            </a:r>
          </a:p>
          <a:p>
            <a:pPr defTabSz="241093">
              <a:spcBef>
                <a:spcPct val="0"/>
              </a:spcBef>
              <a:buSzPct val="76000"/>
            </a:pPr>
            <a:r>
              <a:rPr lang="ru-RU" dirty="0">
                <a:solidFill>
                  <a:schemeClr val="accent1"/>
                </a:solidFill>
                <a:cs typeface="Arial" charset="0"/>
              </a:rPr>
              <a:t>▪ 40 мм </a:t>
            </a:r>
          </a:p>
          <a:p>
            <a:pPr defTabSz="241093">
              <a:spcBef>
                <a:spcPct val="0"/>
              </a:spcBef>
              <a:buSzPct val="76000"/>
            </a:pPr>
            <a:r>
              <a:rPr lang="ru-RU" dirty="0">
                <a:solidFill>
                  <a:schemeClr val="accent1"/>
                </a:solidFill>
                <a:cs typeface="Arial" charset="0"/>
              </a:rPr>
              <a:t>▪ 50 мм </a:t>
            </a:r>
          </a:p>
          <a:p>
            <a:pPr defTabSz="241093">
              <a:spcBef>
                <a:spcPct val="0"/>
              </a:spcBef>
              <a:buSzPct val="76000"/>
            </a:pPr>
            <a:r>
              <a:rPr lang="ru-RU" dirty="0">
                <a:solidFill>
                  <a:schemeClr val="accent1"/>
                </a:solidFill>
                <a:cs typeface="Arial" charset="0"/>
              </a:rPr>
              <a:t>▪ 60 мм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884877" y="1786776"/>
            <a:ext cx="6288525" cy="179279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marL="128588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accent1"/>
                </a:solidFill>
                <a:cs typeface="Arial" charset="0"/>
              </a:rPr>
              <a:t>армирование и </a:t>
            </a:r>
            <a:r>
              <a:rPr lang="ru-RU" sz="1400" dirty="0" err="1">
                <a:solidFill>
                  <a:schemeClr val="accent1"/>
                </a:solidFill>
                <a:cs typeface="Arial" charset="0"/>
              </a:rPr>
              <a:t>лифтинг</a:t>
            </a:r>
            <a:r>
              <a:rPr lang="ru-RU" sz="1400" dirty="0">
                <a:solidFill>
                  <a:schemeClr val="accent1"/>
                </a:solidFill>
                <a:cs typeface="Arial" charset="0"/>
              </a:rPr>
              <a:t> средней и нижней трети лица;</a:t>
            </a:r>
          </a:p>
          <a:p>
            <a:pPr marL="128588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accent1"/>
                </a:solidFill>
                <a:cs typeface="Arial" charset="0"/>
              </a:rPr>
              <a:t>коррекция второго подбородка;</a:t>
            </a:r>
          </a:p>
          <a:p>
            <a:pPr marL="128588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r>
              <a:rPr lang="ru-RU" sz="1400" dirty="0" err="1">
                <a:solidFill>
                  <a:schemeClr val="accent1"/>
                </a:solidFill>
                <a:cs typeface="Arial" charset="0"/>
              </a:rPr>
              <a:t>лифтинг</a:t>
            </a:r>
            <a:r>
              <a:rPr lang="ru-RU" sz="1400" dirty="0">
                <a:solidFill>
                  <a:schemeClr val="accent1"/>
                </a:solidFill>
                <a:cs typeface="Arial" charset="0"/>
              </a:rPr>
              <a:t> бровей;</a:t>
            </a:r>
          </a:p>
          <a:p>
            <a:pPr marL="128588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accent1"/>
                </a:solidFill>
                <a:cs typeface="Arial" charset="0"/>
              </a:rPr>
              <a:t>коррекция линейных морщин за счет увеличения внутреннего объема тканей;</a:t>
            </a:r>
          </a:p>
          <a:p>
            <a:pPr marL="128588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accent1"/>
                </a:solidFill>
                <a:cs typeface="Arial" charset="0"/>
              </a:rPr>
              <a:t>структуризация губ, подъем углов рта;</a:t>
            </a:r>
          </a:p>
          <a:p>
            <a:pPr marL="128588" lvl="1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accent1"/>
                </a:solidFill>
                <a:cs typeface="Arial" charset="0"/>
              </a:rPr>
              <a:t>коррекция овала лица;</a:t>
            </a:r>
          </a:p>
          <a:p>
            <a:pPr marL="128588" lvl="1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accent1"/>
                </a:solidFill>
                <a:cs typeface="Arial" charset="0"/>
              </a:rPr>
              <a:t>коррекция </a:t>
            </a:r>
            <a:r>
              <a:rPr lang="ru-RU" sz="1400" dirty="0" err="1">
                <a:solidFill>
                  <a:schemeClr val="accent1"/>
                </a:solidFill>
                <a:cs typeface="Arial" charset="0"/>
              </a:rPr>
              <a:t>субментальной</a:t>
            </a:r>
            <a:r>
              <a:rPr lang="ru-RU" sz="1400" dirty="0">
                <a:solidFill>
                  <a:schemeClr val="accent1"/>
                </a:solidFill>
                <a:cs typeface="Arial" charset="0"/>
              </a:rPr>
              <a:t> зоны и переднебоковых поверхностей шеи</a:t>
            </a:r>
            <a:r>
              <a:rPr lang="en-US" sz="1400" dirty="0">
                <a:solidFill>
                  <a:schemeClr val="accent1"/>
                </a:solidFill>
                <a:cs typeface="Arial" charset="0"/>
              </a:rPr>
              <a:t>;</a:t>
            </a:r>
            <a:endParaRPr lang="ru-RU" sz="1400" dirty="0">
              <a:solidFill>
                <a:schemeClr val="accent1"/>
              </a:solidFill>
              <a:cs typeface="Arial" charset="0"/>
            </a:endParaRPr>
          </a:p>
          <a:p>
            <a:pPr marL="128588" lvl="1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r>
              <a:rPr lang="ru-RU" sz="1400" dirty="0" err="1">
                <a:solidFill>
                  <a:schemeClr val="accent1"/>
                </a:solidFill>
                <a:cs typeface="Arial" charset="0"/>
              </a:rPr>
              <a:t>бодиконтур</a:t>
            </a:r>
            <a:r>
              <a:rPr lang="ru-RU" sz="1400" dirty="0">
                <a:solidFill>
                  <a:schemeClr val="accent1"/>
                </a:solidFill>
                <a:cs typeface="Arial" charset="0"/>
              </a:rPr>
              <a:t>.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5" t="2443" r="6388" b="58049"/>
          <a:stretch/>
        </p:blipFill>
        <p:spPr>
          <a:xfrm>
            <a:off x="864760" y="1762721"/>
            <a:ext cx="1350563" cy="4721637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31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73" y="1677823"/>
            <a:ext cx="656402" cy="481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959" y="3746417"/>
            <a:ext cx="6108004" cy="3014767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5968958" y="5783275"/>
            <a:ext cx="184558" cy="1845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>
            <p:extLst/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9" name="CorelDRAW" r:id="rId6" imgW="2473560" imgH="1393560" progId="CorelDraw.Graphic.16">
                  <p:embed/>
                </p:oleObj>
              </mc:Choice>
              <mc:Fallback>
                <p:oleObj name="CorelDRAW" r:id="rId6" imgW="2473560" imgH="1393560" progId="CorelDraw.Graphic.16">
                  <p:embed/>
                  <p:pic>
                    <p:nvPicPr>
                      <p:cNvPr id="20" name="Объект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414616" y="715954"/>
            <a:ext cx="5784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СПИРАЛЬНЫЕ МЕЗОНИТИ «</a:t>
            </a:r>
            <a:r>
              <a:rPr lang="en-US" sz="2400" dirty="0">
                <a:solidFill>
                  <a:schemeClr val="bg1"/>
                </a:solidFill>
              </a:rPr>
              <a:t>LEAD FINE LIFT</a:t>
            </a:r>
            <a:r>
              <a:rPr lang="ru-RU" sz="2400" dirty="0">
                <a:solidFill>
                  <a:schemeClr val="bg1"/>
                </a:solidFill>
              </a:rPr>
              <a:t>»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2613079" y="1398551"/>
            <a:ext cx="0" cy="5459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613078" y="3645024"/>
            <a:ext cx="9578922" cy="52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808714" y="1382043"/>
            <a:ext cx="7835" cy="2246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354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5816549" y="1368803"/>
            <a:ext cx="2096188" cy="500137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defTabSz="241093">
              <a:spcBef>
                <a:spcPct val="0"/>
              </a:spcBef>
              <a:buSzPct val="76000"/>
            </a:pPr>
            <a:r>
              <a:rPr lang="ru-RU" sz="2800" b="1" dirty="0">
                <a:solidFill>
                  <a:schemeClr val="accent1"/>
                </a:solidFill>
                <a:cs typeface="Arial" charset="0"/>
              </a:rPr>
              <a:t>ПОКАЗАНИЯ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2718315" y="1393045"/>
            <a:ext cx="2953944" cy="931024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defTabSz="241093">
              <a:spcBef>
                <a:spcPct val="0"/>
              </a:spcBef>
              <a:buSzPct val="76000"/>
            </a:pPr>
            <a:r>
              <a:rPr lang="ru-RU" sz="2800" b="1" dirty="0">
                <a:solidFill>
                  <a:schemeClr val="accent1"/>
                </a:solidFill>
                <a:cs typeface="Arial" charset="0"/>
              </a:rPr>
              <a:t>12</a:t>
            </a:r>
            <a:r>
              <a:rPr lang="en-US" sz="2800" b="1" dirty="0">
                <a:solidFill>
                  <a:schemeClr val="accent1"/>
                </a:solidFill>
                <a:cs typeface="Arial" charset="0"/>
              </a:rPr>
              <a:t> </a:t>
            </a:r>
            <a:r>
              <a:rPr lang="ru-RU" sz="2800" b="1" dirty="0">
                <a:solidFill>
                  <a:schemeClr val="accent1"/>
                </a:solidFill>
                <a:cs typeface="Arial" charset="0"/>
              </a:rPr>
              <a:t>шт. </a:t>
            </a:r>
          </a:p>
          <a:p>
            <a:pPr defTabSz="241093">
              <a:spcBef>
                <a:spcPct val="0"/>
              </a:spcBef>
              <a:buSzPct val="76000"/>
            </a:pPr>
            <a:r>
              <a:rPr lang="ru-RU" sz="1400" b="1" dirty="0">
                <a:solidFill>
                  <a:schemeClr val="accent1"/>
                </a:solidFill>
                <a:cs typeface="Arial" charset="0"/>
              </a:rPr>
              <a:t>(каждая игла в индивидуальной стерильной упаковке)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2816560" y="2296602"/>
            <a:ext cx="2238294" cy="1300356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defTabSz="241093">
              <a:spcBef>
                <a:spcPct val="0"/>
              </a:spcBef>
              <a:buSzPct val="76000"/>
            </a:pPr>
            <a:r>
              <a:rPr lang="ru-RU" sz="2000" dirty="0">
                <a:solidFill>
                  <a:schemeClr val="accent1"/>
                </a:solidFill>
                <a:cs typeface="Arial" charset="0"/>
              </a:rPr>
              <a:t>На иглах:</a:t>
            </a:r>
            <a:endParaRPr lang="en-US" sz="2000" dirty="0">
              <a:solidFill>
                <a:schemeClr val="accent1"/>
              </a:solidFill>
              <a:cs typeface="Arial" charset="0"/>
            </a:endParaRPr>
          </a:p>
          <a:p>
            <a:pPr defTabSz="241093">
              <a:spcBef>
                <a:spcPct val="0"/>
              </a:spcBef>
              <a:buSzPct val="76000"/>
            </a:pPr>
            <a:r>
              <a:rPr lang="ru-RU" sz="2000" dirty="0">
                <a:solidFill>
                  <a:schemeClr val="accent1"/>
                </a:solidFill>
                <a:cs typeface="Arial" charset="0"/>
              </a:rPr>
              <a:t>▪ </a:t>
            </a:r>
            <a:r>
              <a:rPr lang="en-US" sz="2000" dirty="0">
                <a:solidFill>
                  <a:schemeClr val="accent1"/>
                </a:solidFill>
                <a:cs typeface="Arial" charset="0"/>
              </a:rPr>
              <a:t>4</a:t>
            </a:r>
            <a:r>
              <a:rPr lang="ru-RU" sz="2000" dirty="0">
                <a:solidFill>
                  <a:schemeClr val="accent1"/>
                </a:solidFill>
                <a:cs typeface="Arial" charset="0"/>
              </a:rPr>
              <a:t>0 мм </a:t>
            </a:r>
          </a:p>
          <a:p>
            <a:pPr defTabSz="241093">
              <a:spcBef>
                <a:spcPct val="0"/>
              </a:spcBef>
              <a:buSzPct val="76000"/>
            </a:pPr>
            <a:r>
              <a:rPr lang="ru-RU" sz="2000" dirty="0">
                <a:solidFill>
                  <a:schemeClr val="accent1"/>
                </a:solidFill>
                <a:cs typeface="Arial" charset="0"/>
              </a:rPr>
              <a:t>▪ 60 мм </a:t>
            </a:r>
          </a:p>
          <a:p>
            <a:pPr defTabSz="241093">
              <a:spcBef>
                <a:spcPct val="0"/>
              </a:spcBef>
              <a:buSzPct val="76000"/>
            </a:pPr>
            <a:r>
              <a:rPr lang="ru-RU" sz="2000" dirty="0">
                <a:solidFill>
                  <a:schemeClr val="accent1"/>
                </a:solidFill>
                <a:cs typeface="Arial" charset="0"/>
              </a:rPr>
              <a:t>▪ 90 мм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806782" y="1774449"/>
            <a:ext cx="6328124" cy="179279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marL="128588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accent1"/>
                </a:solidFill>
                <a:cs typeface="Arial" charset="0"/>
              </a:rPr>
              <a:t>коррекция гравитационного птоза средней и нижней трети лица; </a:t>
            </a:r>
            <a:r>
              <a:rPr lang="ru-RU" altLang="ru-RU" sz="1600" dirty="0">
                <a:solidFill>
                  <a:schemeClr val="accent1"/>
                </a:solidFill>
                <a:cs typeface="Arial" charset="0"/>
              </a:rPr>
              <a:t>мелкоморщинистый и усталый </a:t>
            </a:r>
            <a:r>
              <a:rPr lang="ru-RU" altLang="ru-RU" sz="1600" dirty="0" err="1">
                <a:solidFill>
                  <a:schemeClr val="accent1"/>
                </a:solidFill>
                <a:cs typeface="Arial" charset="0"/>
              </a:rPr>
              <a:t>морфотипы</a:t>
            </a:r>
            <a:r>
              <a:rPr lang="ru-RU" altLang="ru-RU" sz="1600" dirty="0">
                <a:solidFill>
                  <a:schemeClr val="accent1"/>
                </a:solidFill>
                <a:cs typeface="Arial" charset="0"/>
              </a:rPr>
              <a:t> старения лица, недостаточно выраженная </a:t>
            </a:r>
            <a:r>
              <a:rPr lang="ru-RU" altLang="ru-RU" sz="1600" dirty="0" err="1">
                <a:solidFill>
                  <a:schemeClr val="accent1"/>
                </a:solidFill>
                <a:cs typeface="Arial" charset="0"/>
              </a:rPr>
              <a:t>подкожножировая</a:t>
            </a:r>
            <a:r>
              <a:rPr lang="ru-RU" altLang="ru-RU" sz="1600" dirty="0">
                <a:solidFill>
                  <a:schemeClr val="accent1"/>
                </a:solidFill>
                <a:cs typeface="Arial" charset="0"/>
              </a:rPr>
              <a:t> клетчатка;</a:t>
            </a:r>
          </a:p>
          <a:p>
            <a:pPr marL="128588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accent1"/>
              </a:solidFill>
              <a:cs typeface="Arial" charset="0"/>
            </a:endParaRPr>
          </a:p>
          <a:p>
            <a:pPr marL="128588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accent1"/>
                </a:solidFill>
                <a:cs typeface="Arial" charset="0"/>
              </a:rPr>
              <a:t>коррекция овала лица;</a:t>
            </a:r>
          </a:p>
          <a:p>
            <a:pPr marL="128588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accent1"/>
              </a:solidFill>
              <a:cs typeface="Arial" charset="0"/>
            </a:endParaRPr>
          </a:p>
          <a:p>
            <a:pPr marL="128588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accent1"/>
                </a:solidFill>
                <a:cs typeface="Arial" charset="0"/>
              </a:rPr>
              <a:t>лифтинг </a:t>
            </a:r>
            <a:r>
              <a:rPr lang="ru-RU" sz="1600" dirty="0" err="1">
                <a:solidFill>
                  <a:schemeClr val="accent1"/>
                </a:solidFill>
                <a:cs typeface="Arial" charset="0"/>
              </a:rPr>
              <a:t>субментальной</a:t>
            </a:r>
            <a:r>
              <a:rPr lang="ru-RU" sz="1600" dirty="0">
                <a:solidFill>
                  <a:schemeClr val="accent1"/>
                </a:solidFill>
                <a:cs typeface="Arial" charset="0"/>
              </a:rPr>
              <a:t> зоны и шеи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9" t="1751" r="5369" b="65220"/>
          <a:stretch/>
        </p:blipFill>
        <p:spPr>
          <a:xfrm>
            <a:off x="864091" y="1837304"/>
            <a:ext cx="1612534" cy="3301856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26" name="Picture 2" descr="C:\Users\Наталья\Desktop\1 нит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16" y="1774449"/>
            <a:ext cx="325457" cy="482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959" y="3746417"/>
            <a:ext cx="6108004" cy="3014767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5968958" y="5783275"/>
            <a:ext cx="184558" cy="1845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/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05" name="CorelDRAW" r:id="rId6" imgW="2473560" imgH="1393560" progId="CorelDraw.Graphic.16">
                  <p:embed/>
                </p:oleObj>
              </mc:Choice>
              <mc:Fallback>
                <p:oleObj name="CorelDRAW" r:id="rId6" imgW="2473560" imgH="1393560" progId="CorelDraw.Graphic.16">
                  <p:embed/>
                  <p:pic>
                    <p:nvPicPr>
                      <p:cNvPr id="18" name="Объект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71493" y="551046"/>
            <a:ext cx="55271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 РАЗНОНАПРАВЛЕННЫМИ НАСЕЧКАМИ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«</a:t>
            </a:r>
            <a:r>
              <a:rPr lang="en-US" sz="2400" dirty="0">
                <a:solidFill>
                  <a:schemeClr val="bg1"/>
                </a:solidFill>
              </a:rPr>
              <a:t>LEAD FINE LIFT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DOUBLE LIFT</a:t>
            </a:r>
            <a:r>
              <a:rPr lang="ru-RU" sz="2400" dirty="0">
                <a:solidFill>
                  <a:schemeClr val="bg1"/>
                </a:solidFill>
              </a:rPr>
              <a:t>»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V="1">
            <a:off x="2613079" y="1398551"/>
            <a:ext cx="0" cy="5459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613078" y="3645024"/>
            <a:ext cx="9578922" cy="52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808714" y="1382043"/>
            <a:ext cx="7835" cy="2246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043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6312023" y="1431533"/>
            <a:ext cx="2096188" cy="500137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defTabSz="241093">
              <a:spcBef>
                <a:spcPct val="0"/>
              </a:spcBef>
              <a:buSzPct val="76000"/>
            </a:pPr>
            <a:r>
              <a:rPr lang="ru-RU" sz="2800" b="1" dirty="0">
                <a:solidFill>
                  <a:schemeClr val="accent1"/>
                </a:solidFill>
                <a:cs typeface="Arial" charset="0"/>
              </a:rPr>
              <a:t>ПОКАЗАНИЯ</a:t>
            </a: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V="1">
            <a:off x="2613079" y="1398551"/>
            <a:ext cx="0" cy="5459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2613078" y="1435233"/>
            <a:ext cx="3698945" cy="74635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defTabSz="241093">
              <a:spcBef>
                <a:spcPct val="0"/>
              </a:spcBef>
              <a:buSzPct val="76000"/>
            </a:pPr>
            <a:r>
              <a:rPr lang="ru-RU" sz="2800" b="1" dirty="0">
                <a:solidFill>
                  <a:schemeClr val="accent1"/>
                </a:solidFill>
                <a:cs typeface="Arial" charset="0"/>
              </a:rPr>
              <a:t>12</a:t>
            </a:r>
            <a:r>
              <a:rPr lang="en-US" sz="2800" b="1" dirty="0">
                <a:solidFill>
                  <a:schemeClr val="accent1"/>
                </a:solidFill>
                <a:cs typeface="Arial" charset="0"/>
              </a:rPr>
              <a:t> </a:t>
            </a:r>
            <a:r>
              <a:rPr lang="ru-RU" sz="2800" b="1" dirty="0">
                <a:solidFill>
                  <a:schemeClr val="accent1"/>
                </a:solidFill>
                <a:cs typeface="Arial" charset="0"/>
              </a:rPr>
              <a:t>шт. </a:t>
            </a:r>
            <a:r>
              <a:rPr lang="ru-RU" sz="1600" b="1" dirty="0">
                <a:solidFill>
                  <a:schemeClr val="accent1"/>
                </a:solidFill>
                <a:cs typeface="Arial" charset="0"/>
              </a:rPr>
              <a:t>(каждая игла в индивидуальной стерильной упаковке)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2613079" y="2365001"/>
            <a:ext cx="2062194" cy="992579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defTabSz="241093">
              <a:spcBef>
                <a:spcPct val="0"/>
              </a:spcBef>
              <a:buSzPct val="76000"/>
            </a:pPr>
            <a:r>
              <a:rPr lang="ru-RU" sz="2000" dirty="0">
                <a:solidFill>
                  <a:schemeClr val="accent1"/>
                </a:solidFill>
                <a:cs typeface="Arial" charset="0"/>
              </a:rPr>
              <a:t>На иглах:</a:t>
            </a:r>
            <a:endParaRPr lang="en-US" sz="2000" dirty="0">
              <a:solidFill>
                <a:schemeClr val="accent1"/>
              </a:solidFill>
              <a:cs typeface="Arial" charset="0"/>
            </a:endParaRPr>
          </a:p>
          <a:p>
            <a:pPr defTabSz="241093">
              <a:spcBef>
                <a:spcPct val="0"/>
              </a:spcBef>
              <a:buSzPct val="76000"/>
            </a:pPr>
            <a:r>
              <a:rPr lang="ru-RU" sz="2000" dirty="0">
                <a:solidFill>
                  <a:schemeClr val="accent1"/>
                </a:solidFill>
                <a:cs typeface="Arial" charset="0"/>
              </a:rPr>
              <a:t>▪ 60 мм </a:t>
            </a:r>
          </a:p>
          <a:p>
            <a:pPr defTabSz="241093">
              <a:spcBef>
                <a:spcPct val="0"/>
              </a:spcBef>
              <a:buSzPct val="76000"/>
            </a:pPr>
            <a:r>
              <a:rPr lang="ru-RU" sz="2000" dirty="0">
                <a:solidFill>
                  <a:schemeClr val="accent1"/>
                </a:solidFill>
                <a:cs typeface="Arial" charset="0"/>
              </a:rPr>
              <a:t>▪ 90 мм </a:t>
            </a: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6283517" y="1412776"/>
            <a:ext cx="7835" cy="2246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6304049" y="1853307"/>
            <a:ext cx="4781914" cy="1300356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marL="128588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r>
              <a:rPr lang="ru-RU" altLang="ru-RU" sz="1600" dirty="0" err="1">
                <a:solidFill>
                  <a:schemeClr val="accent1"/>
                </a:solidFill>
                <a:cs typeface="Arial" charset="0"/>
              </a:rPr>
              <a:t>Лифтинг</a:t>
            </a:r>
            <a:r>
              <a:rPr lang="ru-RU" altLang="ru-RU" sz="1600" dirty="0">
                <a:solidFill>
                  <a:schemeClr val="accent1"/>
                </a:solidFill>
                <a:cs typeface="Arial" charset="0"/>
              </a:rPr>
              <a:t> средней и нижней трети лица; мелкоморщинистый и усталый </a:t>
            </a:r>
            <a:r>
              <a:rPr lang="ru-RU" altLang="ru-RU" sz="1600" dirty="0" err="1">
                <a:solidFill>
                  <a:schemeClr val="accent1"/>
                </a:solidFill>
                <a:cs typeface="Arial" charset="0"/>
              </a:rPr>
              <a:t>морфотипы</a:t>
            </a:r>
            <a:r>
              <a:rPr lang="ru-RU" altLang="ru-RU" sz="1600" dirty="0">
                <a:solidFill>
                  <a:schemeClr val="accent1"/>
                </a:solidFill>
                <a:cs typeface="Arial" charset="0"/>
              </a:rPr>
              <a:t> старения лица, достаточно выраженная </a:t>
            </a:r>
            <a:r>
              <a:rPr lang="ru-RU" altLang="ru-RU" sz="1600" dirty="0" err="1">
                <a:solidFill>
                  <a:schemeClr val="accent1"/>
                </a:solidFill>
                <a:cs typeface="Arial" charset="0"/>
              </a:rPr>
              <a:t>подкожножировая</a:t>
            </a:r>
            <a:r>
              <a:rPr lang="ru-RU" altLang="ru-RU" sz="1600" dirty="0">
                <a:solidFill>
                  <a:schemeClr val="accent1"/>
                </a:solidFill>
                <a:cs typeface="Arial" charset="0"/>
              </a:rPr>
              <a:t> клетчатка </a:t>
            </a:r>
          </a:p>
          <a:p>
            <a:pPr marL="128588" indent="-128588" defTabSz="241093">
              <a:spcBef>
                <a:spcPct val="0"/>
              </a:spcBef>
              <a:buSzPct val="76000"/>
              <a:buFont typeface="Wingdings" panose="05000000000000000000" pitchFamily="2" charset="2"/>
              <a:buChar char="§"/>
            </a:pPr>
            <a:endParaRPr lang="ru-RU" altLang="ru-RU" sz="1600" dirty="0">
              <a:solidFill>
                <a:schemeClr val="accent1"/>
              </a:solidFill>
              <a:cs typeface="Arial" charset="0"/>
            </a:endParaRPr>
          </a:p>
        </p:txBody>
      </p:sp>
      <p:pic>
        <p:nvPicPr>
          <p:cNvPr id="49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1" t="28571" r="40631" b="50413"/>
          <a:stretch/>
        </p:blipFill>
        <p:spPr bwMode="auto">
          <a:xfrm rot="16200000">
            <a:off x="668021" y="4798550"/>
            <a:ext cx="2098412" cy="340284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3" t="24009" r="22901" b="22533"/>
          <a:stretch/>
        </p:blipFill>
        <p:spPr>
          <a:xfrm>
            <a:off x="1323494" y="2715359"/>
            <a:ext cx="1078296" cy="958486"/>
          </a:xfrm>
          <a:prstGeom prst="ellipse">
            <a:avLst/>
          </a:prstGeom>
          <a:ln w="63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158" y="3817547"/>
            <a:ext cx="5813810" cy="286956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71184" y="3707435"/>
            <a:ext cx="5228292" cy="1063764"/>
          </a:xfrm>
          <a:prstGeom prst="rect">
            <a:avLst/>
          </a:prstGeom>
        </p:spPr>
      </p:pic>
      <p:graphicFrame>
        <p:nvGraphicFramePr>
          <p:cNvPr id="20" name="Объект 19"/>
          <p:cNvGraphicFramePr>
            <a:graphicFrameLocks noChangeAspect="1"/>
          </p:cNvGraphicFramePr>
          <p:nvPr>
            <p:extLst/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0" name="CorelDRAW" r:id="rId7" imgW="2473560" imgH="1393560" progId="CorelDraw.Graphic.16">
                  <p:embed/>
                </p:oleObj>
              </mc:Choice>
              <mc:Fallback>
                <p:oleObj name="CorelDRAW" r:id="rId7" imgW="2473560" imgH="1393560" progId="CorelDraw.Graphic.16">
                  <p:embed/>
                  <p:pic>
                    <p:nvPicPr>
                      <p:cNvPr id="9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92518" y="683495"/>
            <a:ext cx="5662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МЕЗОНИТИ НА КАНЮЛЕ </a:t>
            </a:r>
            <a:r>
              <a:rPr lang="en-US" dirty="0"/>
              <a:t>LEAD FINE LIFT</a:t>
            </a:r>
            <a:r>
              <a:rPr lang="ru-RU" dirty="0"/>
              <a:t> 4</a:t>
            </a:r>
            <a:r>
              <a:rPr lang="en-US" dirty="0"/>
              <a:t>D</a:t>
            </a:r>
            <a:endParaRPr lang="ru-RU" dirty="0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2613078" y="3645024"/>
            <a:ext cx="9578922" cy="52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вал 33"/>
          <p:cNvSpPr/>
          <p:nvPr/>
        </p:nvSpPr>
        <p:spPr>
          <a:xfrm>
            <a:off x="6191238" y="5798914"/>
            <a:ext cx="184558" cy="1845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727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1364" y="3176"/>
            <a:ext cx="4846637" cy="6854825"/>
          </a:xfrm>
        </p:spPr>
      </p:pic>
      <p:pic>
        <p:nvPicPr>
          <p:cNvPr id="91139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6" y="2349501"/>
            <a:ext cx="397986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3"/>
          <a:stretch>
            <a:fillRect/>
          </a:stretch>
        </p:blipFill>
        <p:spPr bwMode="auto">
          <a:xfrm>
            <a:off x="1717675" y="12700"/>
            <a:ext cx="4103688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4797426"/>
            <a:ext cx="40957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797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ttp://img.memecdn.com/cat-teacher_fb_1573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2907">
            <a:off x="8873375" y="3657622"/>
            <a:ext cx="2644745" cy="25565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6632" name="Picture 8" descr="http://s2.dmcdn.net/MgHB3/x240-ND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800">
            <a:off x="235511" y="3637849"/>
            <a:ext cx="3512278" cy="19880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 rot="21248128">
            <a:off x="660634" y="2715547"/>
            <a:ext cx="3295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БОЛЕЕ ИНТЕНСИВНОЕ ИСПОЛЬЗОВАНИЕ МЕЗОНИТЕЙ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45984" y="276977"/>
            <a:ext cx="42346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spcBef>
                <a:spcPct val="0"/>
              </a:spcBef>
              <a:buNone/>
              <a:defRPr sz="2800" b="1">
                <a:ln w="127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r>
              <a:rPr lang="ru-RU" sz="3600" b="0" dirty="0">
                <a:solidFill>
                  <a:srgbClr val="0066CC"/>
                </a:solidFill>
              </a:rPr>
              <a:t>РАЗВИТИЕ МЕТОДА</a:t>
            </a:r>
          </a:p>
        </p:txBody>
      </p:sp>
      <p:sp>
        <p:nvSpPr>
          <p:cNvPr id="12" name="TextBox 11"/>
          <p:cNvSpPr txBox="1"/>
          <p:nvPr/>
        </p:nvSpPr>
        <p:spPr>
          <a:xfrm rot="1396574">
            <a:off x="7422092" y="5779053"/>
            <a:ext cx="2598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РАЗРАБОТКА СХЕМ ДЛЯ НОВЫХ ЗОН КОРРЕКЦИИ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332" y="5739626"/>
            <a:ext cx="3928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НЕТРАДИЦИОННОЕ ПРИМЕНЕНИЕ МЕЗОНИТЕЙ </a:t>
            </a:r>
            <a:r>
              <a:rPr lang="ru-RU" sz="1200" dirty="0"/>
              <a:t>(</a:t>
            </a:r>
            <a:r>
              <a:rPr lang="ru-RU" sz="1200" dirty="0" err="1"/>
              <a:t>детоксикация</a:t>
            </a:r>
            <a:r>
              <a:rPr lang="ru-RU" sz="1200" dirty="0"/>
              <a:t> и дренаж, лечение метаболического синдрома, </a:t>
            </a:r>
            <a:r>
              <a:rPr lang="ru-RU" sz="1200" dirty="0" err="1"/>
              <a:t>липолиз</a:t>
            </a:r>
            <a:r>
              <a:rPr lang="ru-RU" sz="1200" dirty="0"/>
              <a:t>, изменение мышечного тонуса)</a:t>
            </a:r>
            <a:endParaRPr lang="ru-RU" dirty="0"/>
          </a:p>
        </p:txBody>
      </p:sp>
      <p:pic>
        <p:nvPicPr>
          <p:cNvPr id="26634" name="Picture 10" descr="http://images.forwallpaper.com/files/thumbs/preview/57/573358__cats_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1545">
            <a:off x="5078171" y="1384310"/>
            <a:ext cx="3520306" cy="25536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5" name="TextBox 14"/>
          <p:cNvSpPr txBox="1"/>
          <p:nvPr/>
        </p:nvSpPr>
        <p:spPr>
          <a:xfrm rot="641638">
            <a:off x="5043658" y="4058910"/>
            <a:ext cx="3097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КОМБИНИРОВАННОЕ ПРИМЕНЕНИЕ МЕЗОНИТЕЙ</a:t>
            </a:r>
          </a:p>
        </p:txBody>
      </p:sp>
      <p:pic>
        <p:nvPicPr>
          <p:cNvPr id="26636" name="Picture 12" descr="http://www.artleo.com/pic/download.php?file=201106/1440x900/artleo.com-15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9" y="337799"/>
            <a:ext cx="3569214" cy="22307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4" name="Picture 2" descr="http://www.stihi.ru/pics/2011/02/03/439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956">
            <a:off x="8778438" y="141363"/>
            <a:ext cx="3171261" cy="23784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6" name="TextBox 15"/>
          <p:cNvSpPr txBox="1"/>
          <p:nvPr/>
        </p:nvSpPr>
        <p:spPr>
          <a:xfrm>
            <a:off x="8757480" y="2525406"/>
            <a:ext cx="3224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ПОЯВЛЕНИЕ НОВЫХ ТЕХНИК КОРРЕКЦИИ</a:t>
            </a:r>
          </a:p>
        </p:txBody>
      </p:sp>
    </p:spTree>
    <p:extLst>
      <p:ext uri="{BB962C8B-B14F-4D97-AF65-F5344CB8AC3E}">
        <p14:creationId xmlns:p14="http://schemas.microsoft.com/office/powerpoint/2010/main" val="370372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48883" y="1534669"/>
            <a:ext cx="352839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8929" marR="4465" algn="ctr">
              <a:defRPr>
                <a:solidFill>
                  <a:srgbClr val="00669C"/>
                </a:solidFill>
              </a:defRPr>
            </a:lvl1pPr>
          </a:lstStyle>
          <a:p>
            <a:r>
              <a:rPr lang="ru-RU" dirty="0"/>
              <a:t>Инволюционные изменения губ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8883" y="2204864"/>
            <a:ext cx="3968138" cy="3598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00911" indent="-20091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266" dirty="0"/>
              <a:t>Размытый контур</a:t>
            </a:r>
          </a:p>
          <a:p>
            <a:pPr marL="200911" indent="-20091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266" dirty="0"/>
              <a:t>Уплощенные «лук купидона» и колонны </a:t>
            </a:r>
            <a:r>
              <a:rPr lang="ru-RU" sz="1266" dirty="0" err="1"/>
              <a:t>фильтрума</a:t>
            </a:r>
            <a:endParaRPr lang="ru-RU" sz="1266" dirty="0"/>
          </a:p>
          <a:p>
            <a:pPr marL="200911" indent="-20091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266" dirty="0"/>
              <a:t>Уплощение поверхности губ</a:t>
            </a:r>
          </a:p>
          <a:p>
            <a:pPr marL="200911" indent="-20091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266" dirty="0"/>
              <a:t>Бледная или синюшная окраска</a:t>
            </a:r>
          </a:p>
          <a:p>
            <a:pPr marL="200911" indent="-20091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266" dirty="0"/>
              <a:t>Складчатость красной каймы</a:t>
            </a:r>
          </a:p>
          <a:p>
            <a:pPr marL="200911" indent="-20091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266" dirty="0"/>
              <a:t>Западение и опущение углов рта</a:t>
            </a:r>
          </a:p>
          <a:p>
            <a:pPr marL="200911" indent="-20091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266" dirty="0"/>
              <a:t>Вертикальные морщины над верхней губой</a:t>
            </a:r>
          </a:p>
          <a:p>
            <a:pPr marL="200911" indent="-20091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266" dirty="0"/>
              <a:t>Удлинение кожной части верхней губы</a:t>
            </a:r>
          </a:p>
          <a:p>
            <a:pPr marL="200911" indent="-20091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266" dirty="0"/>
              <a:t>Опущение нижней губы</a:t>
            </a:r>
          </a:p>
        </p:txBody>
      </p:sp>
      <p:pic>
        <p:nvPicPr>
          <p:cNvPr id="6" name="Picture 2" descr="http://s019.radikal.ru/i633/1302/1b/f0b901d493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033" y="4693730"/>
            <a:ext cx="2245664" cy="183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encrypted-tbn2.gstatic.com/images?q=tbn:ANd9GcSLMktudXjo2AF0p4w7i4I6pkoMN3wh9dxmj6Xa8K3QCLHHobLd8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753" y="1553924"/>
            <a:ext cx="2640223" cy="158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928" y="2888914"/>
            <a:ext cx="3337323" cy="1804816"/>
          </a:xfrm>
          <a:prstGeom prst="rect">
            <a:avLst/>
          </a:prstGeom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9" name="CorelDRAW" r:id="rId6" imgW="2473560" imgH="1393560" progId="CorelDraw.Graphic.16">
                  <p:embed/>
                </p:oleObj>
              </mc:Choice>
              <mc:Fallback>
                <p:oleObj name="CorelDRAW" r:id="rId6" imgW="2473560" imgH="1393560" progId="CorelDraw.Graphic.16">
                  <p:embed/>
                  <p:pic>
                    <p:nvPicPr>
                      <p:cNvPr id="11" name="Объект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14" name="object 2"/>
          <p:cNvSpPr txBox="1">
            <a:spLocks/>
          </p:cNvSpPr>
          <p:nvPr/>
        </p:nvSpPr>
        <p:spPr>
          <a:xfrm>
            <a:off x="238806" y="768917"/>
            <a:ext cx="6145226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chemeClr val="bg1"/>
                </a:solidFill>
              </a:rPr>
              <a:t>АВТОРСКАЯ МЕТОДИКА </a:t>
            </a:r>
            <a:r>
              <a:rPr lang="en-US" sz="2400" dirty="0">
                <a:solidFill>
                  <a:schemeClr val="bg1"/>
                </a:solidFill>
              </a:rPr>
              <a:t>THREADLIPS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715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/>
          <a:stretch>
            <a:fillRect/>
          </a:stretch>
        </p:blipFill>
        <p:spPr bwMode="auto">
          <a:xfrm>
            <a:off x="6146821" y="861945"/>
            <a:ext cx="3638749" cy="552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Прямоугольник 5"/>
          <p:cNvSpPr>
            <a:spLocks noChangeArrowheads="1"/>
          </p:cNvSpPr>
          <p:nvPr/>
        </p:nvSpPr>
        <p:spPr bwMode="auto">
          <a:xfrm>
            <a:off x="1869232" y="861945"/>
            <a:ext cx="20162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dirty="0">
                <a:ln w="127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66CC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«ТВИД»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8288458" y="2691094"/>
            <a:ext cx="360363" cy="8255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7966195" y="3132420"/>
            <a:ext cx="419100" cy="5540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8336083" y="3167344"/>
            <a:ext cx="180975" cy="6969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7959846" y="3624544"/>
            <a:ext cx="282575" cy="5445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8426571" y="3722970"/>
            <a:ext cx="66675" cy="5984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7464545" y="3449920"/>
            <a:ext cx="584200" cy="4476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7"/>
          <p:cNvSpPr>
            <a:spLocks noChangeArrowheads="1"/>
          </p:cNvSpPr>
          <p:nvPr/>
        </p:nvSpPr>
        <p:spPr bwMode="auto">
          <a:xfrm>
            <a:off x="257737" y="2818806"/>
            <a:ext cx="5769228" cy="240681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just">
              <a:spcBef>
                <a:spcPct val="20000"/>
              </a:spcBef>
              <a:buFont typeface="Arial" pitchFamily="34" charset="0"/>
              <a:buNone/>
            </a:pPr>
            <a:r>
              <a:rPr lang="ru-RU" altLang="ru-RU" sz="1600" b="1" i="1" dirty="0">
                <a:solidFill>
                  <a:srgbClr val="000000"/>
                </a:solidFill>
                <a:latin typeface="georgia" panose="02040502050405020303" pitchFamily="18" charset="0"/>
              </a:rPr>
              <a:t>Для решения проблемы используем мезонити с двунаправленными насечками на иглах 40 мм, механизм действия которых позволяет ликвидировать последствия смещения тканей в центральной и боковых зонах лица. </a:t>
            </a:r>
          </a:p>
          <a:p>
            <a:pPr algn="just">
              <a:spcBef>
                <a:spcPct val="20000"/>
              </a:spcBef>
              <a:buFont typeface="Arial" pitchFamily="34" charset="0"/>
              <a:buNone/>
            </a:pPr>
            <a:endParaRPr lang="ru-RU" altLang="ru-RU" sz="1600" b="1" i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just">
              <a:spcBef>
                <a:spcPct val="20000"/>
              </a:spcBef>
              <a:buFont typeface="Arial" pitchFamily="34" charset="0"/>
              <a:buNone/>
            </a:pPr>
            <a:r>
              <a:rPr lang="ru-RU" altLang="ru-RU" sz="1600" b="1" i="1" dirty="0">
                <a:solidFill>
                  <a:srgbClr val="000000"/>
                </a:solidFill>
                <a:latin typeface="georgia" panose="02040502050405020303" pitchFamily="18" charset="0"/>
              </a:rPr>
              <a:t>Техника полностью исключает такие осложнения, как </a:t>
            </a:r>
            <a:r>
              <a:rPr lang="ru-RU" altLang="ru-RU" sz="16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лимфостаз</a:t>
            </a:r>
            <a:r>
              <a:rPr lang="ru-RU" altLang="ru-RU" sz="1600" b="1" i="1" dirty="0">
                <a:solidFill>
                  <a:srgbClr val="000000"/>
                </a:solidFill>
                <a:latin typeface="georgia" panose="02040502050405020303" pitchFamily="18" charset="0"/>
              </a:rPr>
              <a:t>, присборивание кожи и </a:t>
            </a:r>
            <a:r>
              <a:rPr lang="ru-RU" altLang="ru-RU" sz="16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контурирование</a:t>
            </a:r>
            <a:r>
              <a:rPr lang="ru-RU" altLang="ru-RU" sz="16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нити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1" y="6022851"/>
            <a:ext cx="1501629" cy="72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87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kran35.com/static/img/0000/0001/0437/10437507.302us07yf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21" y="2377673"/>
            <a:ext cx="2109955" cy="428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657528" y="3410090"/>
            <a:ext cx="8162560" cy="1706108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algn="just">
              <a:buNone/>
            </a:pPr>
            <a:r>
              <a:rPr lang="ru-RU" sz="1400" b="1" i="1" dirty="0">
                <a:solidFill>
                  <a:srgbClr val="000000"/>
                </a:solidFill>
                <a:latin typeface="georgia" panose="02040502050405020303" pitchFamily="18" charset="0"/>
              </a:rPr>
              <a:t>Чем больше угол, тем больше нагрузка на нить и тем больше сжимающее усилие в поднимаемом участке ткани. Поэтому угол  больше 45° не допускается. </a:t>
            </a:r>
          </a:p>
          <a:p>
            <a:pPr marL="0" algn="just">
              <a:buNone/>
            </a:pPr>
            <a:endParaRPr lang="ru-RU" sz="1400" b="1" i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0" algn="just">
              <a:buNone/>
            </a:pPr>
            <a:r>
              <a:rPr lang="ru-RU" sz="1400" b="1" i="1" dirty="0">
                <a:solidFill>
                  <a:srgbClr val="000000"/>
                </a:solidFill>
                <a:latin typeface="georgia" panose="02040502050405020303" pitchFamily="18" charset="0"/>
              </a:rPr>
              <a:t>Не рекомендуется применять и малые углы (меньше 30º), так как при этом необходимо увеличить длину нити, что снижает профиль безопасности процедуры.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159896" y="404664"/>
            <a:ext cx="20162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dirty="0">
                <a:ln w="127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66CC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«ТВИД»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2121" y="1245657"/>
            <a:ext cx="91362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georgia" panose="02040502050405020303" pitchFamily="18" charset="0"/>
              </a:rPr>
              <a:t>Данная конструкция анатомически обоснована тем, что каждая группа мезонитей, </a:t>
            </a:r>
            <a:r>
              <a:rPr lang="ru-RU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взаимодополняя</a:t>
            </a:r>
            <a:r>
              <a:rPr lang="ru-RU" b="1" i="1" dirty="0">
                <a:solidFill>
                  <a:srgbClr val="000000"/>
                </a:solidFill>
                <a:latin typeface="georgia" panose="02040502050405020303" pitchFamily="18" charset="0"/>
              </a:rPr>
              <a:t> друг друга, перемещает ткани к точке фиксации.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1" y="6022851"/>
            <a:ext cx="1501629" cy="72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87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218" y="2085047"/>
            <a:ext cx="46628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PGothic" panose="020B0600070205080204" pitchFamily="34" charset="-128"/>
              </a:rPr>
              <a:t>Зарегистрированы и используются более чем в 25 странах мира</a:t>
            </a: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0" y="1477247"/>
            <a:ext cx="46604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0" lang="ru-RU" altLang="ru-RU" sz="1800" dirty="0">
                <a:solidFill>
                  <a:srgbClr val="FF0000"/>
                </a:solidFill>
              </a:rPr>
              <a:t>Первые зарегистрированные мезонити в РФ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0" lang="ru-RU" altLang="ru-RU" sz="1800" dirty="0"/>
              <a:t>для использования в косметологии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41276" y="1477247"/>
            <a:ext cx="12150724" cy="5463389"/>
            <a:chOff x="41276" y="1331929"/>
            <a:chExt cx="12164594" cy="5565564"/>
          </a:xfrm>
        </p:grpSpPr>
        <p:pic>
          <p:nvPicPr>
            <p:cNvPr id="3" name="Рисунок 6"/>
            <p:cNvPicPr>
              <a:picLocks noChangeAspect="1"/>
            </p:cNvPicPr>
            <p:nvPr/>
          </p:nvPicPr>
          <p:blipFill>
            <a:blip r:embed="rId3"/>
            <a:srcRect r="31192"/>
            <a:stretch>
              <a:fillRect/>
            </a:stretch>
          </p:blipFill>
          <p:spPr bwMode="auto">
            <a:xfrm>
              <a:off x="9224545" y="1331929"/>
              <a:ext cx="2981325" cy="55260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8" descr="http://www.mybex.ru/components/certificates/load_files/max/5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977443" y="1331929"/>
              <a:ext cx="3712784" cy="55260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" name="Picture 16" descr="http://www.mybex.ru/components/certificates/load_files/max/11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92652" y="1649415"/>
              <a:ext cx="3814763" cy="52085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6" name="Рисунок 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849675" y="2482656"/>
              <a:ext cx="3216275" cy="44148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14" descr="http://www.mybex.ru/components/certificates/load_files/max/13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03543" y="2979739"/>
              <a:ext cx="2717800" cy="38893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8" name="Picture 12" descr="http://www.mybex.ru/components/certificates/load_files/max/10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868488" y="3335338"/>
              <a:ext cx="2284412" cy="35226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Picture 10" descr="http://www.mybex.ru/components/certificates/load_files/max/17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92178" y="4159253"/>
              <a:ext cx="1914525" cy="26971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Рисунок 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1276" y="4789490"/>
              <a:ext cx="1357312" cy="20907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58934" y="4833318"/>
              <a:ext cx="714137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/>
                <a:t>Тайвань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92489" y="4173574"/>
              <a:ext cx="887413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/>
                <a:t>Казахстан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25723" y="3351676"/>
              <a:ext cx="91795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/>
                <a:t>Узбекистан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33931" y="3000799"/>
              <a:ext cx="887413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err="1"/>
                <a:t>Тайланд</a:t>
              </a:r>
              <a:endParaRPr lang="ru-RU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76061" y="2516471"/>
              <a:ext cx="887413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/>
                <a:t>Украина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20002" y="1609924"/>
              <a:ext cx="887413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/>
                <a:t>Страны ЕС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802814" y="1331930"/>
              <a:ext cx="887413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/>
                <a:t>Россия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308931" y="1331930"/>
              <a:ext cx="887413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FDA</a:t>
              </a:r>
              <a:endParaRPr lang="ru-RU" sz="1200" dirty="0"/>
            </a:p>
          </p:txBody>
        </p:sp>
      </p:grpSp>
      <p:graphicFrame>
        <p:nvGraphicFramePr>
          <p:cNvPr id="21" name="Объект 20"/>
          <p:cNvGraphicFramePr>
            <a:graphicFrameLocks noChangeAspect="1"/>
          </p:cNvGraphicFramePr>
          <p:nvPr>
            <p:extLst/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1" name="CorelDRAW" r:id="rId11" imgW="2473560" imgH="1393560" progId="CorelDraw.Graphic.16">
                  <p:embed/>
                </p:oleObj>
              </mc:Choice>
              <mc:Fallback>
                <p:oleObj name="CorelDRAW" r:id="rId11" imgW="2473560" imgH="1393560" progId="CorelDraw.Graphic.16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414616" y="715954"/>
            <a:ext cx="5929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Разрешительные документы «</a:t>
            </a:r>
            <a:r>
              <a:rPr lang="en-US" sz="2400" dirty="0">
                <a:solidFill>
                  <a:schemeClr val="bg1"/>
                </a:solidFill>
              </a:rPr>
              <a:t>Lead Fine Lift</a:t>
            </a:r>
            <a:r>
              <a:rPr lang="ru-RU" sz="2400" dirty="0">
                <a:solidFill>
                  <a:schemeClr val="bg1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32253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9"/>
          <a:stretch/>
        </p:blipFill>
        <p:spPr>
          <a:xfrm>
            <a:off x="587230" y="203737"/>
            <a:ext cx="4289985" cy="6390010"/>
          </a:xfrm>
        </p:spPr>
      </p:pic>
      <p:sp>
        <p:nvSpPr>
          <p:cNvPr id="5" name="Овал 4"/>
          <p:cNvSpPr/>
          <p:nvPr/>
        </p:nvSpPr>
        <p:spPr>
          <a:xfrm>
            <a:off x="3295495" y="2508308"/>
            <a:ext cx="134224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566719" y="3054991"/>
            <a:ext cx="134224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2457974" y="2642532"/>
            <a:ext cx="841778" cy="16106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5" idx="3"/>
          </p:cNvCxnSpPr>
          <p:nvPr/>
        </p:nvCxnSpPr>
        <p:spPr>
          <a:xfrm flipH="1">
            <a:off x="3027048" y="2622875"/>
            <a:ext cx="288104" cy="18149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6" idx="3"/>
          </p:cNvCxnSpPr>
          <p:nvPr/>
        </p:nvCxnSpPr>
        <p:spPr>
          <a:xfrm flipH="1">
            <a:off x="3155700" y="3169558"/>
            <a:ext cx="430676" cy="1268218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6" idx="3"/>
          </p:cNvCxnSpPr>
          <p:nvPr/>
        </p:nvCxnSpPr>
        <p:spPr>
          <a:xfrm flipH="1">
            <a:off x="2246810" y="3169558"/>
            <a:ext cx="1339566" cy="882325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6" idx="3"/>
          </p:cNvCxnSpPr>
          <p:nvPr/>
        </p:nvCxnSpPr>
        <p:spPr>
          <a:xfrm flipH="1">
            <a:off x="2041999" y="3169558"/>
            <a:ext cx="1544377" cy="278317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5088669" y="1792297"/>
            <a:ext cx="213167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Надскуловая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088379" y="2793381"/>
            <a:ext cx="21377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Подскуловая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35" name="Прямая соединительная линия 34"/>
          <p:cNvCxnSpPr>
            <a:stCxn id="32" idx="1"/>
          </p:cNvCxnSpPr>
          <p:nvPr/>
        </p:nvCxnSpPr>
        <p:spPr>
          <a:xfrm flipH="1">
            <a:off x="3566720" y="2053907"/>
            <a:ext cx="1521949" cy="48795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>
            <a:stCxn id="33" idx="1"/>
          </p:cNvCxnSpPr>
          <p:nvPr/>
        </p:nvCxnSpPr>
        <p:spPr>
          <a:xfrm flipH="1">
            <a:off x="3783435" y="3054991"/>
            <a:ext cx="1304944" cy="6711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1" y="6022851"/>
            <a:ext cx="1501629" cy="72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28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8296" y="4978565"/>
            <a:ext cx="4263675" cy="16669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sp>
        <p:nvSpPr>
          <p:cNvPr id="4" name="object 4"/>
          <p:cNvSpPr/>
          <p:nvPr/>
        </p:nvSpPr>
        <p:spPr>
          <a:xfrm>
            <a:off x="9768408" y="2950150"/>
            <a:ext cx="2158339" cy="16669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sp>
        <p:nvSpPr>
          <p:cNvPr id="5" name="object 5"/>
          <p:cNvSpPr/>
          <p:nvPr/>
        </p:nvSpPr>
        <p:spPr>
          <a:xfrm>
            <a:off x="4534372" y="4978565"/>
            <a:ext cx="4263675" cy="16669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9840416" y="4856954"/>
            <a:ext cx="2158339" cy="16669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sp>
        <p:nvSpPr>
          <p:cNvPr id="7" name="object 7"/>
          <p:cNvSpPr/>
          <p:nvPr/>
        </p:nvSpPr>
        <p:spPr>
          <a:xfrm>
            <a:off x="7471859" y="1621492"/>
            <a:ext cx="1949297" cy="31628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sp>
        <p:nvSpPr>
          <p:cNvPr id="8" name="object 8"/>
          <p:cNvSpPr txBox="1"/>
          <p:nvPr/>
        </p:nvSpPr>
        <p:spPr>
          <a:xfrm>
            <a:off x="309343" y="1841977"/>
            <a:ext cx="7200800" cy="851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1186713">
              <a:lnSpc>
                <a:spcPct val="131200"/>
              </a:lnSpc>
            </a:pP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О</a:t>
            </a:r>
            <a:r>
              <a:rPr sz="1125" spc="-28" dirty="0">
                <a:solidFill>
                  <a:srgbClr val="221F1F"/>
                </a:solidFill>
                <a:latin typeface="Arial"/>
                <a:cs typeface="Arial"/>
              </a:rPr>
              <a:t>т</a:t>
            </a:r>
            <a:r>
              <a:rPr sz="1125" spc="11" dirty="0">
                <a:solidFill>
                  <a:srgbClr val="221F1F"/>
                </a:solidFill>
                <a:latin typeface="Arial"/>
                <a:cs typeface="Arial"/>
              </a:rPr>
              <a:t>л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ом и</a:t>
            </a:r>
            <a:r>
              <a:rPr sz="1125" spc="-28" dirty="0">
                <a:solidFill>
                  <a:srgbClr val="221F1F"/>
                </a:solidFill>
                <a:latin typeface="Arial"/>
                <a:cs typeface="Arial"/>
              </a:rPr>
              <a:t>г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лы </a:t>
            </a:r>
            <a:r>
              <a:rPr sz="1125" spc="-14" dirty="0">
                <a:solidFill>
                  <a:srgbClr val="221F1F"/>
                </a:solidFill>
                <a:latin typeface="Arial"/>
                <a:cs typeface="Arial"/>
              </a:rPr>
              <a:t>в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о время про</a:t>
            </a:r>
            <a:r>
              <a:rPr sz="1125" spc="-14" dirty="0">
                <a:solidFill>
                  <a:srgbClr val="221F1F"/>
                </a:solidFill>
                <a:latin typeface="Arial"/>
                <a:cs typeface="Arial"/>
              </a:rPr>
              <a:t>ц</a:t>
            </a:r>
            <a:r>
              <a:rPr sz="1125" spc="-25" dirty="0">
                <a:solidFill>
                  <a:srgbClr val="221F1F"/>
                </a:solidFill>
                <a:latin typeface="Arial"/>
                <a:cs typeface="Arial"/>
              </a:rPr>
              <a:t>е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д</a:t>
            </a:r>
            <a:r>
              <a:rPr sz="1125" spc="-14" dirty="0">
                <a:solidFill>
                  <a:srgbClr val="221F1F"/>
                </a:solidFill>
                <a:latin typeface="Arial"/>
                <a:cs typeface="Arial"/>
              </a:rPr>
              <a:t>у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ры; Залипание нити в прос</a:t>
            </a:r>
            <a:r>
              <a:rPr sz="1125" spc="-14" dirty="0">
                <a:solidFill>
                  <a:srgbClr val="221F1F"/>
                </a:solidFill>
                <a:latin typeface="Arial"/>
                <a:cs typeface="Arial"/>
              </a:rPr>
              <a:t>в</a:t>
            </a:r>
            <a:r>
              <a:rPr sz="1125" spc="-39" dirty="0">
                <a:solidFill>
                  <a:srgbClr val="221F1F"/>
                </a:solidFill>
                <a:latin typeface="Arial"/>
                <a:cs typeface="Arial"/>
              </a:rPr>
              <a:t>е</a:t>
            </a:r>
            <a:r>
              <a:rPr sz="1125" spc="-14" dirty="0">
                <a:solidFill>
                  <a:srgbClr val="221F1F"/>
                </a:solidFill>
                <a:latin typeface="Arial"/>
                <a:cs typeface="Arial"/>
              </a:rPr>
              <a:t>т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е и</a:t>
            </a:r>
            <a:r>
              <a:rPr sz="1125" spc="-28" dirty="0">
                <a:solidFill>
                  <a:srgbClr val="221F1F"/>
                </a:solidFill>
                <a:latin typeface="Arial"/>
                <a:cs typeface="Arial"/>
              </a:rPr>
              <a:t>г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лы;</a:t>
            </a:r>
            <a:endParaRPr sz="1125" dirty="0">
              <a:latin typeface="Arial"/>
              <a:cs typeface="Arial"/>
            </a:endParaRPr>
          </a:p>
          <a:p>
            <a:pPr marL="8929" marR="23216">
              <a:lnSpc>
                <a:spcPct val="131300"/>
              </a:lnSpc>
            </a:pP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Воспали</a:t>
            </a:r>
            <a:r>
              <a:rPr sz="1125" spc="-14" dirty="0">
                <a:solidFill>
                  <a:srgbClr val="221F1F"/>
                </a:solidFill>
                <a:latin typeface="Arial"/>
                <a:cs typeface="Arial"/>
              </a:rPr>
              <a:t>т</a:t>
            </a:r>
            <a:r>
              <a:rPr sz="1125" spc="-39" dirty="0">
                <a:solidFill>
                  <a:srgbClr val="221F1F"/>
                </a:solidFill>
                <a:latin typeface="Arial"/>
                <a:cs typeface="Arial"/>
              </a:rPr>
              <a:t>е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льные реакции на нес</a:t>
            </a:r>
            <a:r>
              <a:rPr sz="1125" spc="-14" dirty="0">
                <a:solidFill>
                  <a:srgbClr val="221F1F"/>
                </a:solidFill>
                <a:latin typeface="Arial"/>
                <a:cs typeface="Arial"/>
              </a:rPr>
              <a:t>т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ерильную нить; Вы</a:t>
            </a:r>
            <a:r>
              <a:rPr sz="1125" spc="11" dirty="0">
                <a:solidFill>
                  <a:srgbClr val="221F1F"/>
                </a:solidFill>
                <a:latin typeface="Arial"/>
                <a:cs typeface="Arial"/>
              </a:rPr>
              <a:t>с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о</a:t>
            </a:r>
            <a:r>
              <a:rPr sz="1125" spc="21" dirty="0">
                <a:solidFill>
                  <a:srgbClr val="221F1F"/>
                </a:solidFill>
                <a:latin typeface="Arial"/>
                <a:cs typeface="Arial"/>
              </a:rPr>
              <a:t>к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ая тра</a:t>
            </a:r>
            <a:r>
              <a:rPr sz="1125" spc="-14" dirty="0">
                <a:solidFill>
                  <a:srgbClr val="221F1F"/>
                </a:solidFill>
                <a:latin typeface="Arial"/>
                <a:cs typeface="Arial"/>
              </a:rPr>
              <a:t>в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м</a:t>
            </a:r>
            <a:r>
              <a:rPr sz="1125" spc="-28" dirty="0">
                <a:solidFill>
                  <a:srgbClr val="221F1F"/>
                </a:solidFill>
                <a:latin typeface="Arial"/>
                <a:cs typeface="Arial"/>
              </a:rPr>
              <a:t>а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тичность про</a:t>
            </a:r>
            <a:r>
              <a:rPr sz="1125" spc="-14" dirty="0">
                <a:solidFill>
                  <a:srgbClr val="221F1F"/>
                </a:solidFill>
                <a:latin typeface="Arial"/>
                <a:cs typeface="Arial"/>
              </a:rPr>
              <a:t>ц</a:t>
            </a:r>
            <a:r>
              <a:rPr sz="1125" spc="-25" dirty="0">
                <a:solidFill>
                  <a:srgbClr val="221F1F"/>
                </a:solidFill>
                <a:latin typeface="Arial"/>
                <a:cs typeface="Arial"/>
              </a:rPr>
              <a:t>е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д</a:t>
            </a:r>
            <a:r>
              <a:rPr sz="1125" spc="-14" dirty="0">
                <a:solidFill>
                  <a:srgbClr val="221F1F"/>
                </a:solidFill>
                <a:latin typeface="Arial"/>
                <a:cs typeface="Arial"/>
              </a:rPr>
              <a:t>у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ры ввиду низ</a:t>
            </a:r>
            <a:r>
              <a:rPr sz="1125" spc="11" dirty="0">
                <a:solidFill>
                  <a:srgbClr val="221F1F"/>
                </a:solidFill>
                <a:latin typeface="Arial"/>
                <a:cs typeface="Arial"/>
              </a:rPr>
              <a:t>к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о</a:t>
            </a:r>
            <a:r>
              <a:rPr sz="1125" spc="-28" dirty="0">
                <a:solidFill>
                  <a:srgbClr val="221F1F"/>
                </a:solidFill>
                <a:latin typeface="Arial"/>
                <a:cs typeface="Arial"/>
              </a:rPr>
              <a:t>г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о</a:t>
            </a:r>
            <a:endParaRPr sz="1125" dirty="0">
              <a:latin typeface="Arial"/>
              <a:cs typeface="Arial"/>
            </a:endParaRPr>
          </a:p>
          <a:p>
            <a:pPr marL="8929"/>
            <a:r>
              <a:rPr sz="1125" spc="21" dirty="0">
                <a:solidFill>
                  <a:srgbClr val="221F1F"/>
                </a:solidFill>
                <a:latin typeface="Arial"/>
                <a:cs typeface="Arial"/>
              </a:rPr>
              <a:t>к</a:t>
            </a:r>
            <a:r>
              <a:rPr sz="1125" spc="-25" dirty="0">
                <a:solidFill>
                  <a:srgbClr val="221F1F"/>
                </a:solidFill>
                <a:latin typeface="Arial"/>
                <a:cs typeface="Arial"/>
              </a:rPr>
              <a:t>а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чест</a:t>
            </a:r>
            <a:r>
              <a:rPr sz="1125" spc="-14" dirty="0">
                <a:solidFill>
                  <a:srgbClr val="221F1F"/>
                </a:solidFill>
                <a:latin typeface="Arial"/>
                <a:cs typeface="Arial"/>
              </a:rPr>
              <a:t>в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а и</a:t>
            </a:r>
            <a:r>
              <a:rPr sz="1125" spc="-28" dirty="0">
                <a:solidFill>
                  <a:srgbClr val="221F1F"/>
                </a:solidFill>
                <a:latin typeface="Arial"/>
                <a:cs typeface="Arial"/>
              </a:rPr>
              <a:t>г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л.</a:t>
            </a:r>
            <a:endParaRPr sz="1125" dirty="0">
              <a:latin typeface="Arial"/>
              <a:cs typeface="Arial"/>
            </a:endParaRPr>
          </a:p>
          <a:p>
            <a:pPr>
              <a:lnSpc>
                <a:spcPts val="422"/>
              </a:lnSpc>
            </a:pPr>
            <a:endParaRPr sz="422" dirty="0"/>
          </a:p>
          <a:p>
            <a:pPr marL="8929" marR="4465"/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О</a:t>
            </a:r>
            <a:r>
              <a:rPr sz="1125" spc="-14" dirty="0">
                <a:solidFill>
                  <a:srgbClr val="221F1F"/>
                </a:solidFill>
                <a:latin typeface="Arial"/>
                <a:cs typeface="Arial"/>
              </a:rPr>
              <a:t>т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су</a:t>
            </a:r>
            <a:r>
              <a:rPr sz="1125" spc="-14" dirty="0">
                <a:solidFill>
                  <a:srgbClr val="221F1F"/>
                </a:solidFill>
                <a:latin typeface="Arial"/>
                <a:cs typeface="Arial"/>
              </a:rPr>
              <a:t>т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ствие ли</a:t>
            </a:r>
            <a:r>
              <a:rPr sz="1125" spc="-28" dirty="0">
                <a:solidFill>
                  <a:srgbClr val="221F1F"/>
                </a:solidFill>
                <a:latin typeface="Arial"/>
                <a:cs typeface="Arial"/>
              </a:rPr>
              <a:t>ф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тин</a:t>
            </a:r>
            <a:r>
              <a:rPr sz="1125" spc="-28" dirty="0">
                <a:solidFill>
                  <a:srgbClr val="221F1F"/>
                </a:solidFill>
                <a:latin typeface="Arial"/>
                <a:cs typeface="Arial"/>
              </a:rPr>
              <a:t>г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а в с</a:t>
            </a:r>
            <a:r>
              <a:rPr sz="1125" spc="-14" dirty="0">
                <a:solidFill>
                  <a:srgbClr val="221F1F"/>
                </a:solidFill>
                <a:latin typeface="Arial"/>
                <a:cs typeface="Arial"/>
              </a:rPr>
              <a:t>в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язи с ма</a:t>
            </a:r>
            <a:r>
              <a:rPr sz="1125" spc="11" dirty="0">
                <a:solidFill>
                  <a:srgbClr val="221F1F"/>
                </a:solidFill>
                <a:latin typeface="Arial"/>
                <a:cs typeface="Arial"/>
              </a:rPr>
              <a:t>л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ой уп</a:t>
            </a:r>
            <a:r>
              <a:rPr sz="1125" spc="-14" dirty="0">
                <a:solidFill>
                  <a:srgbClr val="221F1F"/>
                </a:solidFill>
                <a:latin typeface="Arial"/>
                <a:cs typeface="Arial"/>
              </a:rPr>
              <a:t>р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у</a:t>
            </a:r>
            <a:r>
              <a:rPr sz="1125" spc="-28" dirty="0">
                <a:solidFill>
                  <a:srgbClr val="221F1F"/>
                </a:solidFill>
                <a:latin typeface="Arial"/>
                <a:cs typeface="Arial"/>
              </a:rPr>
              <a:t>г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остью и повышенной порис</a:t>
            </a:r>
            <a:r>
              <a:rPr sz="1125" spc="-14" dirty="0">
                <a:solidFill>
                  <a:srgbClr val="221F1F"/>
                </a:solidFill>
                <a:latin typeface="Arial"/>
                <a:cs typeface="Arial"/>
              </a:rPr>
              <a:t>т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остью ни</a:t>
            </a:r>
            <a:r>
              <a:rPr sz="1125" spc="-14" dirty="0">
                <a:solidFill>
                  <a:srgbClr val="221F1F"/>
                </a:solidFill>
                <a:latin typeface="Arial"/>
                <a:cs typeface="Arial"/>
              </a:rPr>
              <a:t>т</a:t>
            </a:r>
            <a:r>
              <a:rPr sz="1125" dirty="0">
                <a:solidFill>
                  <a:srgbClr val="221F1F"/>
                </a:solidFill>
                <a:latin typeface="Arial"/>
                <a:cs typeface="Arial"/>
              </a:rPr>
              <a:t>ей.</a:t>
            </a:r>
            <a:endParaRPr sz="1125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9031239" y="6382982"/>
            <a:ext cx="92686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ru-RU" spc="14" dirty="0">
                <a:hlinkClick r:id="rId8"/>
              </a:rPr>
              <a:t> </a:t>
            </a:r>
            <a:endParaRPr spc="7" dirty="0">
              <a:hlinkClick r:id="rId8"/>
            </a:endParaRPr>
          </a:p>
        </p:txBody>
      </p:sp>
      <p:graphicFrame>
        <p:nvGraphicFramePr>
          <p:cNvPr id="21" name="Объект 20"/>
          <p:cNvGraphicFramePr>
            <a:graphicFrameLocks noChangeAspect="1"/>
          </p:cNvGraphicFramePr>
          <p:nvPr>
            <p:extLst/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70" name="CorelDRAW" r:id="rId9" imgW="2473560" imgH="1393560" progId="CorelDraw.Graphic.16">
                  <p:embed/>
                </p:oleObj>
              </mc:Choice>
              <mc:Fallback>
                <p:oleObj name="CorelDRAW" r:id="rId9" imgW="2473560" imgH="1393560" progId="CorelDraw.Graphic.16">
                  <p:embed/>
                  <p:pic>
                    <p:nvPicPr>
                      <p:cNvPr id="21" name="Объект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-1" y="560449"/>
            <a:ext cx="6797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sz="2000" dirty="0"/>
              <a:t>ОСЛОЖНЕНИЯ И НЕЖЕЛАТЕЛЬНЫЕ ЯВЛЕНИЯ,СВЯЗАННЫЕ С УСТАНОВКОЙ НЕКАЧЕСТВЕННЫХ МЕЗОНИТЕЙ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19158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119336" y="2708920"/>
            <a:ext cx="11737304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just">
              <a:spcBef>
                <a:spcPct val="20000"/>
              </a:spcBef>
              <a:buFont typeface="Arial" pitchFamily="34" charset="0"/>
              <a:buNone/>
              <a:defRPr sz="3200">
                <a:solidFill>
                  <a:srgbClr val="00669C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altLang="ru-RU" sz="2800" dirty="0"/>
              <a:t>Тредлифтинг в настоящее время совершенствуется в направлении разработки комплексных индивидуальных программ.</a:t>
            </a:r>
          </a:p>
          <a:p>
            <a:endParaRPr lang="ru-RU" altLang="ru-RU" sz="2800" dirty="0"/>
          </a:p>
          <a:p>
            <a:r>
              <a:rPr lang="ru-RU" altLang="ru-RU" sz="2800" dirty="0"/>
              <a:t>Комбинированное применение различных типов мезонитей обеспечивает оптимальный эффект и длительный эстетический результат.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643386"/>
              </p:ext>
            </p:extLst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1" name="CorelDRAW" r:id="rId3" imgW="2473560" imgH="1393560" progId="CorelDraw.Graphic.16">
                  <p:embed/>
                </p:oleObj>
              </mc:Choice>
              <mc:Fallback>
                <p:oleObj name="CorelDRAW" r:id="rId3" imgW="2473560" imgH="1393560" progId="CorelDraw.Graphic.16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414616" y="715954"/>
            <a:ext cx="1991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6672580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920949" y="5879381"/>
            <a:ext cx="2457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PlumbCondensed" pitchFamily="50" charset="0"/>
              </a:rPr>
              <a:t>WWW.MYBEX.RU</a:t>
            </a:r>
          </a:p>
          <a:p>
            <a:pPr algn="ctr"/>
            <a:r>
              <a:rPr lang="en-US" b="1" dirty="0">
                <a:solidFill>
                  <a:schemeClr val="tx2"/>
                </a:solidFill>
                <a:latin typeface="PlumbCondensed" pitchFamily="50" charset="0"/>
              </a:rPr>
              <a:t>WWW.SHOP.MYBEX.RU</a:t>
            </a:r>
            <a:endParaRPr lang="ru-RU" b="1" dirty="0">
              <a:solidFill>
                <a:schemeClr val="tx2"/>
              </a:solidFill>
              <a:latin typeface="PlumbCondensed" pitchFamily="50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843742"/>
              </p:ext>
            </p:extLst>
          </p:nvPr>
        </p:nvGraphicFramePr>
        <p:xfrm>
          <a:off x="6427570" y="2420888"/>
          <a:ext cx="4646386" cy="1944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" name="CorelDRAW" r:id="rId3" imgW="2393640" imgH="1010160" progId="CorelDraw.Graphic.16">
                  <p:embed/>
                </p:oleObj>
              </mc:Choice>
              <mc:Fallback>
                <p:oleObj name="CorelDRAW" r:id="rId3" imgW="2393640" imgH="1010160" progId="CorelDraw.Graphic.16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7570" y="2420888"/>
                        <a:ext cx="4646386" cy="19449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52970"/>
              </p:ext>
            </p:extLst>
          </p:nvPr>
        </p:nvGraphicFramePr>
        <p:xfrm>
          <a:off x="10416480" y="188640"/>
          <a:ext cx="1413063" cy="796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" name="CorelDRAW" r:id="rId5" imgW="2473560" imgH="1393560" progId="CorelDraw.Graphic.16">
                  <p:embed/>
                </p:oleObj>
              </mc:Choice>
              <mc:Fallback>
                <p:oleObj name="CorelDRAW" r:id="rId5" imgW="2473560" imgH="139356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16480" y="188640"/>
                        <a:ext cx="1413063" cy="7963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7" descr="http://i67.mindmix.ru/47/86/338647/8/7420508/1354836289_demotivatorypyatnica2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836712"/>
            <a:ext cx="4248472" cy="484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902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744515" y="3043202"/>
            <a:ext cx="1911620" cy="18906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7" name="CorelDRAW" r:id="rId4" imgW="2473560" imgH="1393560" progId="CorelDraw.Graphic.16">
                  <p:embed/>
                </p:oleObj>
              </mc:Choice>
              <mc:Fallback>
                <p:oleObj name="CorelDRAW" r:id="rId4" imgW="2473560" imgH="1393560" progId="CorelDraw.Graphic.16">
                  <p:embed/>
                  <p:pic>
                    <p:nvPicPr>
                      <p:cNvPr id="9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414616" y="715954"/>
            <a:ext cx="5445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ЗАДАЧИ ТРЕДЛИФТИНГА В ЭСТЕТИКЕ ?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365" y="3574413"/>
            <a:ext cx="1752692" cy="850401"/>
          </a:xfrm>
          <a:prstGeom prst="rect">
            <a:avLst/>
          </a:prstGeom>
        </p:spPr>
      </p:pic>
      <p:cxnSp>
        <p:nvCxnSpPr>
          <p:cNvPr id="23" name="Соединитель: изогнутый 22"/>
          <p:cNvCxnSpPr/>
          <p:nvPr/>
        </p:nvCxnSpPr>
        <p:spPr>
          <a:xfrm>
            <a:off x="6553181" y="3568410"/>
            <a:ext cx="933236" cy="718843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Соединитель: изогнутый 23"/>
          <p:cNvCxnSpPr/>
          <p:nvPr/>
        </p:nvCxnSpPr>
        <p:spPr>
          <a:xfrm rot="16200000">
            <a:off x="5637191" y="2216130"/>
            <a:ext cx="933236" cy="718843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Соединитель: изогнутый 24"/>
          <p:cNvCxnSpPr/>
          <p:nvPr/>
        </p:nvCxnSpPr>
        <p:spPr>
          <a:xfrm rot="2040000">
            <a:off x="6100921" y="4864342"/>
            <a:ext cx="933236" cy="718843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Соединитель: изогнутый 25"/>
          <p:cNvCxnSpPr/>
          <p:nvPr/>
        </p:nvCxnSpPr>
        <p:spPr>
          <a:xfrm rot="10800000">
            <a:off x="3941941" y="2782641"/>
            <a:ext cx="933236" cy="718843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59491" y="3501484"/>
            <a:ext cx="2383324" cy="923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20000"/>
              </a:spcBef>
              <a:buFont typeface="Arial" pitchFamily="34" charset="0"/>
              <a:buNone/>
              <a:defRPr>
                <a:solidFill>
                  <a:srgbClr val="00669C"/>
                </a:solidFill>
              </a:defRPr>
            </a:lvl1pPr>
          </a:lstStyle>
          <a:p>
            <a:r>
              <a:rPr lang="ru-RU" dirty="0" err="1"/>
              <a:t>Лифтинг</a:t>
            </a:r>
            <a:r>
              <a:rPr lang="ru-RU" dirty="0"/>
              <a:t> за счет перемещения мягких тканей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22985" y="5183245"/>
            <a:ext cx="2628764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20000"/>
              </a:spcBef>
              <a:buFont typeface="Arial" pitchFamily="34" charset="0"/>
              <a:buNone/>
              <a:defRPr>
                <a:solidFill>
                  <a:srgbClr val="00669C"/>
                </a:solidFill>
              </a:defRPr>
            </a:lvl1pPr>
          </a:lstStyle>
          <a:p>
            <a:r>
              <a:rPr lang="ru-RU" dirty="0"/>
              <a:t>Воздействие на мышечный тонус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42834" y="1823935"/>
            <a:ext cx="2383324" cy="923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20000"/>
              </a:spcBef>
              <a:buFont typeface="Arial" pitchFamily="34" charset="0"/>
              <a:buNone/>
              <a:defRPr>
                <a:solidFill>
                  <a:srgbClr val="00669C"/>
                </a:solidFill>
              </a:defRPr>
            </a:lvl1pPr>
          </a:lstStyle>
          <a:p>
            <a:r>
              <a:rPr lang="ru-RU" dirty="0"/>
              <a:t>Коррекция ВАИ за счет армирования мягких тканей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960096" y="1522976"/>
            <a:ext cx="4198471" cy="1477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20000"/>
              </a:spcBef>
              <a:buFont typeface="Arial" pitchFamily="34" charset="0"/>
              <a:buNone/>
              <a:defRPr>
                <a:solidFill>
                  <a:srgbClr val="00669C"/>
                </a:solidFill>
              </a:defRPr>
            </a:lvl1pPr>
          </a:lstStyle>
          <a:p>
            <a:r>
              <a:rPr lang="ru-RU" dirty="0"/>
              <a:t>Пролонгированная </a:t>
            </a:r>
            <a:r>
              <a:rPr lang="ru-RU" dirty="0" err="1"/>
              <a:t>ревитализация</a:t>
            </a:r>
            <a:r>
              <a:rPr lang="ru-RU" dirty="0"/>
              <a:t> кожи, нормализация микроциркуляции, улучшение макро и микро рельефа кожи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00291" y="5942249"/>
            <a:ext cx="3310985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20000"/>
              </a:spcBef>
              <a:buFont typeface="Arial" pitchFamily="34" charset="0"/>
              <a:buNone/>
              <a:defRPr>
                <a:solidFill>
                  <a:srgbClr val="00669C"/>
                </a:solidFill>
              </a:defRPr>
            </a:lvl1pPr>
          </a:lstStyle>
          <a:p>
            <a:r>
              <a:rPr lang="ru-RU" dirty="0" err="1"/>
              <a:t>Тредпунктура</a:t>
            </a:r>
            <a:r>
              <a:rPr lang="ru-RU" dirty="0"/>
              <a:t> воздействие на биологически активные точки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29003" y="4136021"/>
            <a:ext cx="3048000" cy="978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20000"/>
              </a:spcBef>
              <a:buFont typeface="Arial" pitchFamily="34" charset="0"/>
              <a:buNone/>
              <a:defRPr>
                <a:solidFill>
                  <a:srgbClr val="00669C"/>
                </a:solidFill>
              </a:defRPr>
            </a:lvl1pPr>
          </a:lstStyle>
          <a:p>
            <a:r>
              <a:rPr lang="ru-RU" dirty="0" err="1"/>
              <a:t>Липоредукция</a:t>
            </a:r>
            <a:r>
              <a:rPr lang="ru-RU" dirty="0"/>
              <a:t> и моделирование контуров</a:t>
            </a:r>
          </a:p>
        </p:txBody>
      </p:sp>
      <p:cxnSp>
        <p:nvCxnSpPr>
          <p:cNvPr id="33" name="Соединитель: изогнутый 32"/>
          <p:cNvCxnSpPr/>
          <p:nvPr/>
        </p:nvCxnSpPr>
        <p:spPr>
          <a:xfrm rot="5580000">
            <a:off x="4463793" y="4938457"/>
            <a:ext cx="933236" cy="718843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Соединитель: изогнутый 33"/>
          <p:cNvCxnSpPr/>
          <p:nvPr/>
        </p:nvCxnSpPr>
        <p:spPr>
          <a:xfrm rot="8460000">
            <a:off x="3784598" y="4022403"/>
            <a:ext cx="933236" cy="718843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325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73058" y="2446043"/>
            <a:ext cx="3279128" cy="32169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Механический эффект-ретракция тканей за счет перемещения</a:t>
            </a:r>
          </a:p>
        </p:txBody>
      </p:sp>
      <p:sp>
        <p:nvSpPr>
          <p:cNvPr id="5" name="Овал 4"/>
          <p:cNvSpPr/>
          <p:nvPr/>
        </p:nvSpPr>
        <p:spPr>
          <a:xfrm>
            <a:off x="4456436" y="2446043"/>
            <a:ext cx="3279128" cy="32169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Морфологический эффект</a:t>
            </a:r>
            <a:r>
              <a:rPr lang="en-US" sz="1600" dirty="0"/>
              <a:t> </a:t>
            </a:r>
            <a:r>
              <a:rPr lang="ru-RU" sz="1600" dirty="0"/>
              <a:t>- за счет усиления </a:t>
            </a:r>
            <a:r>
              <a:rPr lang="ru-RU" sz="1600" dirty="0" err="1"/>
              <a:t>коллагенообразования</a:t>
            </a:r>
            <a:r>
              <a:rPr lang="ru-RU" sz="1600" dirty="0"/>
              <a:t> </a:t>
            </a:r>
          </a:p>
        </p:txBody>
      </p:sp>
      <p:sp>
        <p:nvSpPr>
          <p:cNvPr id="6" name="Овал 5"/>
          <p:cNvSpPr/>
          <p:nvPr/>
        </p:nvSpPr>
        <p:spPr>
          <a:xfrm>
            <a:off x="8639814" y="2492896"/>
            <a:ext cx="3279128" cy="32169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Косметологический эффект – за счет пролонгированной </a:t>
            </a:r>
            <a:r>
              <a:rPr lang="ru-RU" sz="1600" dirty="0" err="1"/>
              <a:t>ревитализации</a:t>
            </a:r>
            <a:endParaRPr lang="ru-RU" sz="1600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9" name="CorelDRAW" r:id="rId3" imgW="2473560" imgH="1393560" progId="CorelDraw.Graphic.16">
                  <p:embed/>
                </p:oleObj>
              </mc:Choice>
              <mc:Fallback>
                <p:oleObj name="CorelDRAW" r:id="rId3" imgW="2473560" imgH="1393560" progId="CorelDraw.Graphic.16">
                  <p:embed/>
                  <p:pic>
                    <p:nvPicPr>
                      <p:cNvPr id="14" name="Объект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14616" y="715954"/>
            <a:ext cx="5445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ЭФФЕКТЫ ТРЕДЛИФТИНГА</a:t>
            </a:r>
          </a:p>
        </p:txBody>
      </p:sp>
    </p:spTree>
    <p:extLst>
      <p:ext uri="{BB962C8B-B14F-4D97-AF65-F5344CB8AC3E}">
        <p14:creationId xmlns:p14="http://schemas.microsoft.com/office/powerpoint/2010/main" val="2215306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0" name="CorelDRAW" r:id="rId3" imgW="2473560" imgH="1393560" progId="CorelDraw.Graphic.16">
                  <p:embed/>
                </p:oleObj>
              </mc:Choice>
              <mc:Fallback>
                <p:oleObj name="CorelDRAW" r:id="rId3" imgW="2473560" imgH="1393560" progId="CorelDraw.Graphic.16">
                  <p:embed/>
                  <p:pic>
                    <p:nvPicPr>
                      <p:cNvPr id="14" name="Объект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14616" y="715954"/>
            <a:ext cx="611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ПРЕИМУЩЕСТВА МЕЗОНИТЕЙ </a:t>
            </a:r>
            <a:r>
              <a:rPr lang="en-US" dirty="0"/>
              <a:t>LEAD FINE LIFT</a:t>
            </a:r>
            <a:endParaRPr lang="ru-RU" dirty="0"/>
          </a:p>
        </p:txBody>
      </p:sp>
      <p:sp>
        <p:nvSpPr>
          <p:cNvPr id="14" name="object 3"/>
          <p:cNvSpPr txBox="1"/>
          <p:nvPr/>
        </p:nvSpPr>
        <p:spPr>
          <a:xfrm>
            <a:off x="551384" y="1844824"/>
            <a:ext cx="11233248" cy="4628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285750" indent="-285750" algn="just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030A0"/>
                </a:solidFill>
              </a:defRPr>
            </a:lvl1pPr>
          </a:lstStyle>
          <a:p>
            <a:r>
              <a:rPr dirty="0">
                <a:solidFill>
                  <a:srgbClr val="00669C"/>
                </a:solidFill>
              </a:rPr>
              <a:t>Немедленный и продолжительный эффект. Тканевая реакция на нити незначительна и заключается в мягком неоколлагеногенезе без ущерба микроциркуляции тканей. Легкое уплотнение соединительной ткани продолжает нести каркасную функцию в течении 2-х лет.</a:t>
            </a:r>
          </a:p>
          <a:p>
            <a:endParaRPr dirty="0">
              <a:solidFill>
                <a:srgbClr val="00669C"/>
              </a:solidFill>
            </a:endParaRPr>
          </a:p>
          <a:p>
            <a:r>
              <a:rPr lang="ru-RU" dirty="0">
                <a:solidFill>
                  <a:srgbClr val="00669C"/>
                </a:solidFill>
              </a:rPr>
              <a:t>Имплантированные</a:t>
            </a:r>
            <a:r>
              <a:rPr dirty="0">
                <a:solidFill>
                  <a:srgbClr val="00669C"/>
                </a:solidFill>
              </a:rPr>
              <a:t> нити создают равномерный по толщине каркас и при этом скорость резорбции будет одинакова во всех точках обработанной зоны. 100% биосовместимость с тканями и полная резорбция нити.</a:t>
            </a:r>
          </a:p>
          <a:p>
            <a:endParaRPr dirty="0">
              <a:solidFill>
                <a:srgbClr val="00669C"/>
              </a:solidFill>
            </a:endParaRPr>
          </a:p>
          <a:p>
            <a:r>
              <a:rPr dirty="0">
                <a:solidFill>
                  <a:srgbClr val="00669C"/>
                </a:solidFill>
              </a:rPr>
              <a:t>Техника атравматична: точка входа иглы заживает </a:t>
            </a:r>
            <a:r>
              <a:rPr dirty="0" err="1">
                <a:solidFill>
                  <a:srgbClr val="00669C"/>
                </a:solidFill>
              </a:rPr>
              <a:t>быстро</a:t>
            </a:r>
            <a:r>
              <a:rPr dirty="0">
                <a:solidFill>
                  <a:srgbClr val="00669C"/>
                </a:solidFill>
              </a:rPr>
              <a:t> и не оставляет следов. Количество гематом минимальное. Реабилитационный период - отсутствует.</a:t>
            </a:r>
          </a:p>
          <a:p>
            <a:endParaRPr dirty="0">
              <a:solidFill>
                <a:srgbClr val="00669C"/>
              </a:solidFill>
            </a:endParaRPr>
          </a:p>
          <a:p>
            <a:r>
              <a:rPr dirty="0">
                <a:solidFill>
                  <a:srgbClr val="00669C"/>
                </a:solidFill>
              </a:rPr>
              <a:t>Техника позволяет отказаться от  инфильтрационной анестезии, что исключает большие объемы инфильтрации анестетика, отеки, массивные гематомы, риски аллергических реакций.</a:t>
            </a:r>
          </a:p>
          <a:p>
            <a:endParaRPr dirty="0">
              <a:solidFill>
                <a:srgbClr val="00669C"/>
              </a:solidFill>
            </a:endParaRPr>
          </a:p>
          <a:p>
            <a:r>
              <a:rPr dirty="0">
                <a:solidFill>
                  <a:srgbClr val="00669C"/>
                </a:solidFill>
              </a:rPr>
              <a:t>Техника успешно сочетается с другими эстетическими методиками (мезотерапия, физиотерапия, пилинги, филлеры, БТА, PRP и др).</a:t>
            </a:r>
          </a:p>
          <a:p>
            <a:r>
              <a:rPr dirty="0">
                <a:solidFill>
                  <a:srgbClr val="00669C"/>
                </a:solidFill>
              </a:rPr>
              <a:t>Техника способствует предупреждению преждевременного старения кожи. Возможность использования нити как носителя лекарственных препаратов. Требуется минимальное время для проведения процедуры (30 мин).</a:t>
            </a:r>
          </a:p>
        </p:txBody>
      </p:sp>
    </p:spTree>
    <p:extLst>
      <p:ext uri="{BB962C8B-B14F-4D97-AF65-F5344CB8AC3E}">
        <p14:creationId xmlns:p14="http://schemas.microsoft.com/office/powerpoint/2010/main" val="919650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2711624" y="2348880"/>
            <a:ext cx="6441838" cy="3324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Повреждение. Имплантация </a:t>
            </a:r>
            <a:r>
              <a:rPr lang="ru-RU" dirty="0" err="1"/>
              <a:t>мезонитей</a:t>
            </a:r>
            <a:r>
              <a:rPr lang="ru-RU" dirty="0"/>
              <a:t> на основе </a:t>
            </a:r>
            <a:r>
              <a:rPr lang="en-US" dirty="0"/>
              <a:t>PDO</a:t>
            </a:r>
            <a:r>
              <a:rPr lang="ru-RU" dirty="0"/>
              <a:t>.</a:t>
            </a:r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2711624" y="2937214"/>
            <a:ext cx="6441838" cy="3324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Экссудация, реакция нейтрофилов.</a:t>
            </a:r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2718311" y="3552490"/>
            <a:ext cx="6441838" cy="3324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Макрофагальная реакция, образование гигантских клеток</a:t>
            </a:r>
          </a:p>
        </p:txBody>
      </p:sp>
      <p:sp>
        <p:nvSpPr>
          <p:cNvPr id="8" name="Прямоугольник: скругленные углы 7"/>
          <p:cNvSpPr/>
          <p:nvPr/>
        </p:nvSpPr>
        <p:spPr>
          <a:xfrm>
            <a:off x="2711624" y="4164132"/>
            <a:ext cx="6441838" cy="3324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Пролиферация и миграция фибробластов, рост сосудов</a:t>
            </a:r>
          </a:p>
        </p:txBody>
      </p:sp>
      <p:sp>
        <p:nvSpPr>
          <p:cNvPr id="9" name="Прямоугольник: скругленные углы 8"/>
          <p:cNvSpPr/>
          <p:nvPr/>
        </p:nvSpPr>
        <p:spPr>
          <a:xfrm>
            <a:off x="2720386" y="4753485"/>
            <a:ext cx="6441838" cy="3324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Биосинтез коллагена</a:t>
            </a:r>
          </a:p>
        </p:txBody>
      </p:sp>
      <p:sp>
        <p:nvSpPr>
          <p:cNvPr id="10" name="Прямоугольник: скругленные углы 9"/>
          <p:cNvSpPr/>
          <p:nvPr/>
        </p:nvSpPr>
        <p:spPr>
          <a:xfrm>
            <a:off x="2711624" y="5355413"/>
            <a:ext cx="6441838" cy="3324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Созревание капсулы</a:t>
            </a:r>
          </a:p>
        </p:txBody>
      </p:sp>
      <p:sp>
        <p:nvSpPr>
          <p:cNvPr id="11" name="Прямоугольник: скругленные углы 10"/>
          <p:cNvSpPr/>
          <p:nvPr/>
        </p:nvSpPr>
        <p:spPr>
          <a:xfrm>
            <a:off x="2744941" y="5933372"/>
            <a:ext cx="6441838" cy="3324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Реорганизация и инволюция капсулы.</a:t>
            </a:r>
          </a:p>
        </p:txBody>
      </p:sp>
      <p:sp>
        <p:nvSpPr>
          <p:cNvPr id="12" name="Стрелка: вниз 11"/>
          <p:cNvSpPr/>
          <p:nvPr/>
        </p:nvSpPr>
        <p:spPr>
          <a:xfrm>
            <a:off x="5616868" y="2727797"/>
            <a:ext cx="293918" cy="18293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низ 12"/>
          <p:cNvSpPr/>
          <p:nvPr/>
        </p:nvSpPr>
        <p:spPr>
          <a:xfrm>
            <a:off x="5623218" y="3326302"/>
            <a:ext cx="293918" cy="18293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низ 13"/>
          <p:cNvSpPr/>
          <p:nvPr/>
        </p:nvSpPr>
        <p:spPr>
          <a:xfrm>
            <a:off x="5623218" y="3937944"/>
            <a:ext cx="293918" cy="18293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низ 14"/>
          <p:cNvSpPr/>
          <p:nvPr/>
        </p:nvSpPr>
        <p:spPr>
          <a:xfrm>
            <a:off x="5616868" y="4534689"/>
            <a:ext cx="293918" cy="18293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низ 15"/>
          <p:cNvSpPr/>
          <p:nvPr/>
        </p:nvSpPr>
        <p:spPr>
          <a:xfrm>
            <a:off x="5631885" y="5129737"/>
            <a:ext cx="293918" cy="18293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низ 16"/>
          <p:cNvSpPr/>
          <p:nvPr/>
        </p:nvSpPr>
        <p:spPr>
          <a:xfrm>
            <a:off x="5626189" y="5723537"/>
            <a:ext cx="293918" cy="18293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2086151" y="2165422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2086151" y="2810441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24103" y="2331961"/>
            <a:ext cx="185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Фаза альтерации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2086151" y="4029409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96447" y="3214033"/>
            <a:ext cx="1827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Фаза экссудации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2119773" y="5221202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57624" y="4428575"/>
            <a:ext cx="2185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Фаза пролиферации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H="1">
            <a:off x="9100292" y="2877598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9153462" y="5216724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6200000">
            <a:off x="8625052" y="3923900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Воспаление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9555326" y="5195455"/>
            <a:ext cx="1438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Регенерация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H="1" flipV="1">
            <a:off x="9709962" y="4130161"/>
            <a:ext cx="561965" cy="18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9100292" y="6417220"/>
            <a:ext cx="117163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endCxn id="28" idx="3"/>
          </p:cNvCxnSpPr>
          <p:nvPr/>
        </p:nvCxnSpPr>
        <p:spPr>
          <a:xfrm>
            <a:off x="10271926" y="4120875"/>
            <a:ext cx="2892" cy="53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10271926" y="6099613"/>
            <a:ext cx="2060" cy="3176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9614007" y="4356870"/>
            <a:ext cx="81" cy="882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9571291" y="2877598"/>
            <a:ext cx="81" cy="882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2083842" y="2165422"/>
            <a:ext cx="2309" cy="2684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2083842" y="2681363"/>
            <a:ext cx="2309" cy="1443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2083842" y="3543730"/>
            <a:ext cx="0" cy="4856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2083842" y="2810441"/>
            <a:ext cx="0" cy="459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2083842" y="4044637"/>
            <a:ext cx="1" cy="420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2083842" y="4797907"/>
            <a:ext cx="0" cy="4232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Стрелка: вниз 40"/>
          <p:cNvSpPr/>
          <p:nvPr/>
        </p:nvSpPr>
        <p:spPr>
          <a:xfrm>
            <a:off x="10687981" y="3201577"/>
            <a:ext cx="685800" cy="317044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резорбция</a:t>
            </a:r>
          </a:p>
        </p:txBody>
      </p:sp>
      <p:graphicFrame>
        <p:nvGraphicFramePr>
          <p:cNvPr id="61" name="Объект 60"/>
          <p:cNvGraphicFramePr>
            <a:graphicFrameLocks noChangeAspect="1"/>
          </p:cNvGraphicFramePr>
          <p:nvPr>
            <p:extLst/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8" name="CorelDRAW" r:id="rId3" imgW="2473560" imgH="1393560" progId="CorelDraw.Graphic.16">
                  <p:embed/>
                </p:oleObj>
              </mc:Choice>
              <mc:Fallback>
                <p:oleObj name="CorelDRAW" r:id="rId3" imgW="2473560" imgH="1393560" progId="CorelDraw.Graphic.16">
                  <p:embed/>
                  <p:pic>
                    <p:nvPicPr>
                      <p:cNvPr id="8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" name="Рисунок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63" name="Группа 62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66" name="TextBox 65"/>
          <p:cNvSpPr txBox="1"/>
          <p:nvPr/>
        </p:nvSpPr>
        <p:spPr>
          <a:xfrm>
            <a:off x="119336" y="704146"/>
            <a:ext cx="6689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Кинетика воспалительно-</a:t>
            </a:r>
            <a:r>
              <a:rPr lang="ru-RU" dirty="0" err="1"/>
              <a:t>репаративной</a:t>
            </a:r>
            <a:r>
              <a:rPr lang="ru-RU" dirty="0"/>
              <a:t> реакции</a:t>
            </a:r>
          </a:p>
        </p:txBody>
      </p:sp>
      <p:sp>
        <p:nvSpPr>
          <p:cNvPr id="45" name="object 3"/>
          <p:cNvSpPr txBox="1"/>
          <p:nvPr/>
        </p:nvSpPr>
        <p:spPr>
          <a:xfrm>
            <a:off x="357624" y="1577063"/>
            <a:ext cx="8101990" cy="3904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ru-RU"/>
            </a:defPPr>
            <a:lvl1pPr algn="ctr">
              <a:spcBef>
                <a:spcPct val="20000"/>
              </a:spcBef>
              <a:buFont typeface="Arial" pitchFamily="34" charset="0"/>
              <a:buNone/>
              <a:defRPr sz="2300">
                <a:solidFill>
                  <a:srgbClr val="00669C"/>
                </a:solidFill>
              </a:defRPr>
            </a:lvl1pPr>
          </a:lstStyle>
          <a:p>
            <a:pPr algn="l"/>
            <a:r>
              <a:rPr lang="ru-RU" dirty="0"/>
              <a:t>1. ВЗАИМОДЕЙСТВИЕ НИТЕЙ С КОЖЕЙ ПОСЛЕ ИМПЛАНТАЦИИ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8134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719141" y="1700808"/>
            <a:ext cx="3036459" cy="29092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sp>
        <p:nvSpPr>
          <p:cNvPr id="6" name="object 6"/>
          <p:cNvSpPr/>
          <p:nvPr/>
        </p:nvSpPr>
        <p:spPr>
          <a:xfrm>
            <a:off x="6023125" y="1700808"/>
            <a:ext cx="3036459" cy="2909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5" name="CorelDRAW" r:id="rId5" imgW="2473560" imgH="1393560" progId="CorelDraw.Graphic.16">
                  <p:embed/>
                </p:oleObj>
              </mc:Choice>
              <mc:Fallback>
                <p:oleObj name="CorelDRAW" r:id="rId5" imgW="2473560" imgH="1393560" progId="CorelDraw.Graphic.16">
                  <p:embed/>
                  <p:pic>
                    <p:nvPicPr>
                      <p:cNvPr id="8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503661" y="574995"/>
            <a:ext cx="6041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ЭФФЕКТЫ, ИНДУЦИРУЕМЫЕ ВВЕДЕНИЕМ МЕЗОНИТИ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8218" y="5301208"/>
            <a:ext cx="1144981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4465" algn="just"/>
            <a:r>
              <a:rPr lang="ru-RU" dirty="0">
                <a:solidFill>
                  <a:srgbClr val="00669C"/>
                </a:solidFill>
              </a:rPr>
              <a:t>Имплантация </a:t>
            </a:r>
            <a:r>
              <a:rPr lang="ru-RU" dirty="0" err="1">
                <a:solidFill>
                  <a:srgbClr val="00669C"/>
                </a:solidFill>
              </a:rPr>
              <a:t>мезонитей</a:t>
            </a:r>
            <a:r>
              <a:rPr lang="ru-RU" dirty="0">
                <a:solidFill>
                  <a:srgbClr val="00669C"/>
                </a:solidFill>
              </a:rPr>
              <a:t> вызывает воспалительно-</a:t>
            </a:r>
            <a:r>
              <a:rPr lang="ru-RU" dirty="0" err="1">
                <a:solidFill>
                  <a:srgbClr val="00669C"/>
                </a:solidFill>
              </a:rPr>
              <a:t>репаративную</a:t>
            </a:r>
            <a:r>
              <a:rPr lang="ru-RU" dirty="0">
                <a:solidFill>
                  <a:srgbClr val="00669C"/>
                </a:solidFill>
              </a:rPr>
              <a:t> реакцию, которая ведет к пролиферации фибробластов, продуцирующих коллагеновые волокна и другие компоненты </a:t>
            </a:r>
            <a:r>
              <a:rPr lang="ru-RU" dirty="0" err="1">
                <a:solidFill>
                  <a:srgbClr val="00669C"/>
                </a:solidFill>
              </a:rPr>
              <a:t>экстрацеллюлярного</a:t>
            </a:r>
            <a:r>
              <a:rPr lang="ru-RU" dirty="0">
                <a:solidFill>
                  <a:srgbClr val="00669C"/>
                </a:solidFill>
              </a:rPr>
              <a:t> матрикса. </a:t>
            </a:r>
          </a:p>
        </p:txBody>
      </p:sp>
    </p:spTree>
    <p:extLst>
      <p:ext uri="{BB962C8B-B14F-4D97-AF65-F5344CB8AC3E}">
        <p14:creationId xmlns:p14="http://schemas.microsoft.com/office/powerpoint/2010/main" val="3656836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76261" y="1801975"/>
            <a:ext cx="11380379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8929" marR="4465" algn="just">
              <a:defRPr>
                <a:solidFill>
                  <a:srgbClr val="00669C"/>
                </a:solidFill>
              </a:defRPr>
            </a:lvl1pPr>
          </a:lstStyle>
          <a:p>
            <a:r>
              <a:rPr lang="ru-RU" dirty="0"/>
              <a:t>Стимуляция синтеза коллагена Улучшение микроциркуляции в зоне имплантации нитей</a:t>
            </a:r>
          </a:p>
          <a:p>
            <a:endParaRPr lang="ru-RU" dirty="0"/>
          </a:p>
          <a:p>
            <a:r>
              <a:rPr lang="ru-RU" dirty="0"/>
              <a:t>Ускорение </a:t>
            </a:r>
            <a:r>
              <a:rPr lang="ru-RU" dirty="0" err="1"/>
              <a:t>репаративных</a:t>
            </a:r>
            <a:r>
              <a:rPr lang="ru-RU" dirty="0"/>
              <a:t> процессов 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3476192" y="6031664"/>
            <a:ext cx="534888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406" spc="14" dirty="0">
                <a:latin typeface="Arial"/>
                <a:cs typeface="Arial"/>
              </a:rPr>
              <a:t>before</a:t>
            </a:r>
            <a:endParaRPr sz="1406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03623" y="6031664"/>
            <a:ext cx="384423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406" spc="14" dirty="0">
                <a:latin typeface="Arial"/>
                <a:cs typeface="Arial"/>
              </a:rPr>
              <a:t>after</a:t>
            </a:r>
            <a:endParaRPr sz="1406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43921" y="3212976"/>
            <a:ext cx="3186490" cy="3096344"/>
          </a:xfrm>
          <a:prstGeom prst="rect">
            <a:avLst/>
          </a:prstGeom>
          <a:blipFill>
            <a:blip r:embed="rId3" cstate="print"/>
            <a:srcRect/>
            <a:stretch>
              <a:fillRect t="-83702" r="-138514"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sp>
        <p:nvSpPr>
          <p:cNvPr id="8" name="object 8"/>
          <p:cNvSpPr/>
          <p:nvPr/>
        </p:nvSpPr>
        <p:spPr>
          <a:xfrm>
            <a:off x="6168558" y="3303738"/>
            <a:ext cx="3664143" cy="3096343"/>
          </a:xfrm>
          <a:prstGeom prst="rect">
            <a:avLst/>
          </a:prstGeom>
          <a:blipFill>
            <a:blip r:embed="rId4" cstate="print"/>
            <a:srcRect/>
            <a:stretch>
              <a:fillRect l="-131976" t="-85937" r="1" b="2"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266"/>
          </a:p>
        </p:txBody>
      </p:sp>
      <p:sp>
        <p:nvSpPr>
          <p:cNvPr id="9" name="object 9"/>
          <p:cNvSpPr txBox="1"/>
          <p:nvPr/>
        </p:nvSpPr>
        <p:spPr>
          <a:xfrm>
            <a:off x="5268427" y="4023817"/>
            <a:ext cx="900131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25" spc="11" dirty="0">
                <a:latin typeface="Arial"/>
                <a:cs typeface="Arial"/>
              </a:rPr>
              <a:t>Эпидермис</a:t>
            </a:r>
            <a:endParaRPr sz="1125" dirty="0">
              <a:latin typeface="Arial"/>
              <a:cs typeface="Arial"/>
            </a:endParaRPr>
          </a:p>
          <a:p>
            <a:pPr>
              <a:lnSpc>
                <a:spcPts val="703"/>
              </a:lnSpc>
            </a:pPr>
            <a:endParaRPr sz="703" dirty="0"/>
          </a:p>
          <a:p>
            <a:pPr>
              <a:lnSpc>
                <a:spcPts val="703"/>
              </a:lnSpc>
            </a:pPr>
            <a:endParaRPr sz="703" dirty="0"/>
          </a:p>
          <a:p>
            <a:pPr>
              <a:lnSpc>
                <a:spcPts val="703"/>
              </a:lnSpc>
            </a:pPr>
            <a:endParaRPr sz="703" dirty="0"/>
          </a:p>
          <a:p>
            <a:pPr>
              <a:lnSpc>
                <a:spcPts val="914"/>
              </a:lnSpc>
              <a:spcBef>
                <a:spcPts val="56"/>
              </a:spcBef>
            </a:pPr>
            <a:endParaRPr sz="914" dirty="0"/>
          </a:p>
          <a:p>
            <a:pPr algn="ctr">
              <a:lnSpc>
                <a:spcPct val="100000"/>
              </a:lnSpc>
            </a:pPr>
            <a:r>
              <a:rPr lang="ru-RU" sz="1125" spc="11" dirty="0">
                <a:latin typeface="Arial"/>
                <a:cs typeface="Arial"/>
              </a:rPr>
              <a:t>Дерма</a:t>
            </a:r>
            <a:endParaRPr sz="1125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97083" y="5188739"/>
            <a:ext cx="471367" cy="1731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ru-RU" sz="1125" spc="11" dirty="0">
                <a:latin typeface="Arial"/>
                <a:cs typeface="Arial"/>
              </a:rPr>
              <a:t>ПЖК</a:t>
            </a:r>
            <a:endParaRPr sz="1125" dirty="0">
              <a:latin typeface="Arial"/>
              <a:cs typeface="Arial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90902" y="6064349"/>
            <a:ext cx="964406" cy="2143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66"/>
          </a:p>
        </p:txBody>
      </p:sp>
      <p:sp>
        <p:nvSpPr>
          <p:cNvPr id="16" name="Прямоугольник 15"/>
          <p:cNvSpPr/>
          <p:nvPr/>
        </p:nvSpPr>
        <p:spPr>
          <a:xfrm>
            <a:off x="7021808" y="6005892"/>
            <a:ext cx="964406" cy="2143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66"/>
          </a:p>
        </p:txBody>
      </p:sp>
      <p:sp>
        <p:nvSpPr>
          <p:cNvPr id="14" name="TextBox 13"/>
          <p:cNvSpPr txBox="1"/>
          <p:nvPr/>
        </p:nvSpPr>
        <p:spPr>
          <a:xfrm>
            <a:off x="7203622" y="6031663"/>
            <a:ext cx="667301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66" dirty="0"/>
              <a:t>ПОСЛЕ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76192" y="6004369"/>
            <a:ext cx="393826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66" dirty="0"/>
              <a:t>ДО</a:t>
            </a:r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/>
          </p:nvPr>
        </p:nvGraphicFramePr>
        <p:xfrm>
          <a:off x="7471859" y="479859"/>
          <a:ext cx="1681237" cy="94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2" name="CorelDRAW" r:id="rId5" imgW="2473560" imgH="1393560" progId="CorelDraw.Graphic.16">
                  <p:embed/>
                </p:oleObj>
              </mc:Choice>
              <mc:Fallback>
                <p:oleObj name="CorelDRAW" r:id="rId5" imgW="2473560" imgH="1393560" progId="CorelDraw.Graphic.16">
                  <p:embed/>
                  <p:pic>
                    <p:nvPicPr>
                      <p:cNvPr id="1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1859" y="479859"/>
                        <a:ext cx="1681237" cy="9474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56" y="476673"/>
            <a:ext cx="3825244" cy="947449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0" y="473063"/>
            <a:ext cx="7541355" cy="947449"/>
            <a:chOff x="0" y="473062"/>
            <a:chExt cx="6017353" cy="94744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73062"/>
              <a:ext cx="4170025" cy="947449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35" y="473062"/>
              <a:ext cx="4166618" cy="947449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503661" y="574995"/>
            <a:ext cx="6041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ЭФФЕКТЫ, ИНДУЦИРУЕМЫЕ ВВЕДЕНИЕМ МЕЗОНИТИ</a:t>
            </a:r>
          </a:p>
        </p:txBody>
      </p:sp>
    </p:spTree>
    <p:extLst>
      <p:ext uri="{BB962C8B-B14F-4D97-AF65-F5344CB8AC3E}">
        <p14:creationId xmlns:p14="http://schemas.microsoft.com/office/powerpoint/2010/main" val="10189259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3598</TotalTime>
  <Words>1646</Words>
  <Application>Microsoft Office PowerPoint</Application>
  <PresentationFormat>Широкоэкранный</PresentationFormat>
  <Paragraphs>289</Paragraphs>
  <Slides>33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4" baseType="lpstr">
      <vt:lpstr>맑은 고딕</vt:lpstr>
      <vt:lpstr>MS PGothic</vt:lpstr>
      <vt:lpstr>MS PGothic</vt:lpstr>
      <vt:lpstr>Arial</vt:lpstr>
      <vt:lpstr>Calibri</vt:lpstr>
      <vt:lpstr>georgia</vt:lpstr>
      <vt:lpstr>Lucida Sans Unicode</vt:lpstr>
      <vt:lpstr>PlumbCondensed</vt:lpstr>
      <vt:lpstr>Wingdings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ТРЕДЛИФТИНГ-ЭФФЕКТ</vt:lpstr>
      <vt:lpstr>ЭФФЕКТЫ, ИНДУЦИРУЕМЫЕ ВВЕДЕНИЕМ МЕЗОНИТИ</vt:lpstr>
      <vt:lpstr>ЭФФЕКТЫ, ИНДУЦИРУЕМЫЕ ВВЕДЕНИЕМ МЕЗОНИТИ</vt:lpstr>
      <vt:lpstr>ЭФФЕКТЫ, ИНДУЦИРУЕМЫЕ ВВЕДЕНИЕМ МЕЗОНИТИ</vt:lpstr>
      <vt:lpstr>Презентация PowerPoint</vt:lpstr>
      <vt:lpstr>Презентация PowerPoint</vt:lpstr>
      <vt:lpstr>The view of Medi First Bldg in Korea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компании</dc:title>
  <dc:creator>Наталья</dc:creator>
  <cp:lastModifiedBy>Aleksandr BeautyExpert</cp:lastModifiedBy>
  <cp:revision>279</cp:revision>
  <dcterms:created xsi:type="dcterms:W3CDTF">2014-04-23T20:17:59Z</dcterms:created>
  <dcterms:modified xsi:type="dcterms:W3CDTF">2017-02-16T11:56:50Z</dcterms:modified>
</cp:coreProperties>
</file>